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91" r:id="rId2"/>
    <p:sldId id="293" r:id="rId3"/>
    <p:sldId id="609" r:id="rId4"/>
    <p:sldId id="298" r:id="rId5"/>
    <p:sldId id="612" r:id="rId6"/>
    <p:sldId id="600" r:id="rId7"/>
    <p:sldId id="607" r:id="rId8"/>
    <p:sldId id="610" r:id="rId9"/>
    <p:sldId id="608" r:id="rId10"/>
    <p:sldId id="604" r:id="rId11"/>
    <p:sldId id="603" r:id="rId12"/>
    <p:sldId id="308" r:id="rId13"/>
    <p:sldId id="601" r:id="rId14"/>
    <p:sldId id="611" r:id="rId15"/>
    <p:sldId id="602" r:id="rId16"/>
    <p:sldId id="599" r:id="rId17"/>
    <p:sldId id="297" r:id="rId1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颜 丹阳" initials="颜" lastIdx="1" clrIdx="0">
    <p:extLst>
      <p:ext uri="{19B8F6BF-5375-455C-9EA6-DF929625EA0E}">
        <p15:presenceInfo xmlns:p15="http://schemas.microsoft.com/office/powerpoint/2012/main" userId="2d61c1b952fbf27a" providerId="Windows Live"/>
      </p:ext>
    </p:extLst>
  </p:cmAuthor>
  <p:cmAuthor id="2" name="孙逍遥" initials="孙逍遥" lastIdx="12" clrIdx="1">
    <p:extLst>
      <p:ext uri="{19B8F6BF-5375-455C-9EA6-DF929625EA0E}">
        <p15:presenceInfo xmlns:p15="http://schemas.microsoft.com/office/powerpoint/2012/main" userId="7c268b08a5e447e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7F7F7F"/>
    <a:srgbClr val="DDEDDC"/>
    <a:srgbClr val="FFF3CB"/>
    <a:srgbClr val="E3D4E7"/>
    <a:srgbClr val="D9E8FC"/>
    <a:srgbClr val="D6E9D5"/>
    <a:srgbClr val="E28560"/>
    <a:srgbClr val="CC3300"/>
    <a:srgbClr val="FF99FF"/>
    <a:srgbClr val="F7DE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主题样式 1 - 强调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4471" autoAdjust="0"/>
  </p:normalViewPr>
  <p:slideViewPr>
    <p:cSldViewPr snapToGrid="0">
      <p:cViewPr varScale="1">
        <p:scale>
          <a:sx n="72" d="100"/>
          <a:sy n="72" d="100"/>
        </p:scale>
        <p:origin x="864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6FE70A-9220-4466-A115-A40146D18ADC}" type="datetimeFigureOut">
              <a:rPr lang="zh-CN" altLang="en-US" smtClean="0"/>
              <a:t>2024/7/19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B96336-D714-49A9-9FC6-335151D0132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0358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1. </a:t>
            </a:r>
            <a:r>
              <a:rPr lang="zh-CN" altLang="en-US" dirty="0"/>
              <a:t>添加报告人姓名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86257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评价方法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B96336-D714-49A9-9FC6-335151D0132D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78402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预期成果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B96336-D714-49A9-9FC6-335151D0132D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71754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86196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B96336-D714-49A9-9FC6-335151D0132D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48418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29312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B96336-D714-49A9-9FC6-335151D0132D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53726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0DA2A2-8270-4ED5-BF5C-C8E0B3242FE8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52434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35470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94143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B96336-D714-49A9-9FC6-335151D0132D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51155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93978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B96336-D714-49A9-9FC6-335151D0132D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46900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实验设计</a:t>
            </a:r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B96336-D714-49A9-9FC6-335151D0132D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99578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模型选型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B96336-D714-49A9-9FC6-335151D0132D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87232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数据集收集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B96336-D714-49A9-9FC6-335151D0132D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07826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数据预处理</a:t>
            </a:r>
            <a:endParaRPr lang="en-US" altLang="zh-CN" dirty="0"/>
          </a:p>
          <a:p>
            <a:r>
              <a:rPr lang="en-US" altLang="zh-CN" dirty="0" err="1"/>
              <a:t>xBD</a:t>
            </a:r>
            <a:r>
              <a:rPr lang="zh-CN" altLang="en-US" dirty="0"/>
              <a:t>数据缺少</a:t>
            </a:r>
            <a:r>
              <a:rPr lang="en-US" altLang="zh-CN" dirty="0"/>
              <a:t>caption</a:t>
            </a:r>
          </a:p>
          <a:p>
            <a:r>
              <a:rPr lang="zh-CN" altLang="en-US" dirty="0"/>
              <a:t>工作流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B96336-D714-49A9-9FC6-335151D0132D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23614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2024/7/19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18276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2024/7/19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87177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2024/7/19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55014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2024/7/19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86539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2024/7/19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21841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2024/7/19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58257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2024/7/19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1170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2024/7/19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44060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2024/7/19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5230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2024/7/19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47583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2024/7/19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78056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2024/7/19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30940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sv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8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tiff"/><Relationship Id="rId5" Type="http://schemas.openxmlformats.org/officeDocument/2006/relationships/image" Target="../media/image6.tiff"/><Relationship Id="rId4" Type="http://schemas.openxmlformats.org/officeDocument/2006/relationships/image" Target="../media/image5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9984658" y="4866967"/>
            <a:ext cx="1961536" cy="1696064"/>
          </a:xfrm>
          <a:prstGeom prst="rect">
            <a:avLst/>
          </a:pr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245805" y="294968"/>
            <a:ext cx="1961536" cy="1696064"/>
          </a:xfrm>
          <a:prstGeom prst="rect">
            <a:avLst/>
          </a:pr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245805" y="4866967"/>
            <a:ext cx="1961536" cy="1696064"/>
          </a:xfrm>
          <a:prstGeom prst="rect">
            <a:avLst/>
          </a:pr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9984658" y="294968"/>
            <a:ext cx="1961536" cy="1696064"/>
          </a:xfrm>
          <a:prstGeom prst="rect">
            <a:avLst/>
          </a:pr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403122" y="405580"/>
            <a:ext cx="11385755" cy="5958349"/>
          </a:xfrm>
          <a:prstGeom prst="roundRect">
            <a:avLst>
              <a:gd name="adj" fmla="val 1568"/>
            </a:avLst>
          </a:prstGeom>
          <a:solidFill>
            <a:schemeClr val="bg1"/>
          </a:solidFill>
          <a:ln>
            <a:noFill/>
          </a:ln>
          <a:effectLst>
            <a:glow rad="228600">
              <a:schemeClr val="tx1">
                <a:alpha val="3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副标题 2">
            <a:extLst>
              <a:ext uri="{FF2B5EF4-FFF2-40B4-BE49-F238E27FC236}">
                <a16:creationId xmlns:a16="http://schemas.microsoft.com/office/drawing/2014/main" id="{97E5E18B-82AF-A53B-A571-7A578EAE75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11018" y="2194166"/>
            <a:ext cx="7969961" cy="1655762"/>
          </a:xfrm>
        </p:spPr>
        <p:txBody>
          <a:bodyPr anchor="ctr">
            <a:noAutofit/>
          </a:bodyPr>
          <a:lstStyle/>
          <a:p>
            <a:r>
              <a:rPr lang="zh-CN" altLang="en-US" sz="5400" b="1" dirty="0"/>
              <a:t>基于扩散模型的灾后遥感图像生成</a:t>
            </a: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7F10B5FB-024A-34B0-A6A1-841E7625FF9C}"/>
              </a:ext>
            </a:extLst>
          </p:cNvPr>
          <p:cNvSpPr txBox="1"/>
          <p:nvPr/>
        </p:nvSpPr>
        <p:spPr>
          <a:xfrm>
            <a:off x="1933353" y="4298748"/>
            <a:ext cx="8325293" cy="17100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dirty="0"/>
              <a:t>汇报日期：</a:t>
            </a:r>
            <a:r>
              <a:rPr lang="en-US" altLang="zh-CN" dirty="0"/>
              <a:t>2024</a:t>
            </a:r>
            <a:r>
              <a:rPr lang="zh-CN" altLang="en-US" dirty="0"/>
              <a:t>年</a:t>
            </a:r>
            <a:r>
              <a:rPr lang="en-US" altLang="zh-CN" dirty="0"/>
              <a:t>7</a:t>
            </a:r>
            <a:r>
              <a:rPr lang="zh-CN" altLang="en-US" dirty="0"/>
              <a:t>月</a:t>
            </a:r>
            <a:r>
              <a:rPr lang="en-US" altLang="zh-CN" dirty="0"/>
              <a:t>20</a:t>
            </a:r>
            <a:r>
              <a:rPr lang="zh-CN" altLang="en-US" dirty="0"/>
              <a:t>日</a:t>
            </a:r>
            <a:endParaRPr lang="en-US" altLang="zh-CN" dirty="0"/>
          </a:p>
          <a:p>
            <a:pPr algn="ctr">
              <a:lnSpc>
                <a:spcPct val="150000"/>
              </a:lnSpc>
            </a:pPr>
            <a:r>
              <a:rPr lang="zh-CN" altLang="en-US" dirty="0"/>
              <a:t>    第一小组：仇选凯、颜丹阳、沈艺童、程宋涛、邱原</a:t>
            </a:r>
            <a:endParaRPr lang="en-US" altLang="zh-CN" dirty="0"/>
          </a:p>
          <a:p>
            <a:pPr algn="ctr">
              <a:lnSpc>
                <a:spcPct val="150000"/>
              </a:lnSpc>
            </a:pPr>
            <a:r>
              <a:rPr lang="zh-CN" altLang="en-US" dirty="0"/>
              <a:t>指导学长：陈振源、梁皓轩</a:t>
            </a:r>
            <a:endParaRPr lang="en-US" altLang="zh-CN" dirty="0"/>
          </a:p>
          <a:p>
            <a:pPr algn="ctr">
              <a:lnSpc>
                <a:spcPct val="150000"/>
              </a:lnSpc>
            </a:pPr>
            <a:r>
              <a:rPr lang="en-US" altLang="zh-CN" b="1" dirty="0"/>
              <a:t>3S</a:t>
            </a:r>
            <a:r>
              <a:rPr lang="zh-CN" altLang="en-US" b="1" dirty="0"/>
              <a:t>集成综合应用</a:t>
            </a:r>
            <a:endParaRPr lang="en-US" altLang="zh-CN" b="1" dirty="0"/>
          </a:p>
        </p:txBody>
      </p:sp>
      <p:sp>
        <p:nvSpPr>
          <p:cNvPr id="57" name="标题 1">
            <a:extLst>
              <a:ext uri="{FF2B5EF4-FFF2-40B4-BE49-F238E27FC236}">
                <a16:creationId xmlns:a16="http://schemas.microsoft.com/office/drawing/2014/main" id="{1333E596-D35D-E0F9-6CE3-484E42BB56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32726" y="1037421"/>
            <a:ext cx="5661235" cy="756517"/>
          </a:xfrm>
        </p:spPr>
        <p:txBody>
          <a:bodyPr>
            <a:normAutofit/>
          </a:bodyPr>
          <a:lstStyle/>
          <a:p>
            <a:r>
              <a:rPr lang="zh-CN" altLang="en-US" sz="4000" dirty="0">
                <a:solidFill>
                  <a:srgbClr val="203864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浙江大学地球科学学院</a:t>
            </a:r>
          </a:p>
        </p:txBody>
      </p:sp>
      <p:pic>
        <p:nvPicPr>
          <p:cNvPr id="58" name="图片 57">
            <a:extLst>
              <a:ext uri="{FF2B5EF4-FFF2-40B4-BE49-F238E27FC236}">
                <a16:creationId xmlns:a16="http://schemas.microsoft.com/office/drawing/2014/main" id="{4E0AAE43-9F9F-EC41-69A9-FF495FD673F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9556" y="964095"/>
            <a:ext cx="903170" cy="903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5703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D6C8F6DF-EABF-A0A2-5994-B96D50196DC9}"/>
              </a:ext>
            </a:extLst>
          </p:cNvPr>
          <p:cNvGrpSpPr/>
          <p:nvPr/>
        </p:nvGrpSpPr>
        <p:grpSpPr>
          <a:xfrm>
            <a:off x="0" y="-111124"/>
            <a:ext cx="12192000" cy="1445342"/>
            <a:chOff x="0" y="-47031"/>
            <a:chExt cx="12192000" cy="1445342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3151F1AA-537B-7B6E-C316-F9E93ED1A7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78925"/>
            <a:stretch/>
          </p:blipFill>
          <p:spPr>
            <a:xfrm>
              <a:off x="0" y="-47031"/>
              <a:ext cx="12192000" cy="1445342"/>
            </a:xfrm>
            <a:prstGeom prst="rect">
              <a:avLst/>
            </a:prstGeom>
          </p:spPr>
        </p:pic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B18E5703-AAE0-3FBC-DA74-A0A08AC2AF83}"/>
                </a:ext>
              </a:extLst>
            </p:cNvPr>
            <p:cNvSpPr/>
            <p:nvPr/>
          </p:nvSpPr>
          <p:spPr>
            <a:xfrm>
              <a:off x="497840" y="254000"/>
              <a:ext cx="7630160" cy="635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zh-CN" altLang="en-US" sz="3600" b="1" i="0" dirty="0">
                  <a:solidFill>
                    <a:srgbClr val="1B4975"/>
                  </a:solidFill>
                  <a:effectLst/>
                  <a:latin typeface="+mn-ea"/>
                </a:rPr>
                <a:t>研究背景：</a:t>
              </a:r>
              <a:r>
                <a:rPr lang="zh-CN" altLang="en-US" sz="3600" b="1" dirty="0">
                  <a:solidFill>
                    <a:schemeClr val="accent1">
                      <a:lumMod val="75000"/>
                    </a:schemeClr>
                  </a:solidFill>
                </a:rPr>
                <a:t>研究现状和发展动态</a:t>
              </a:r>
            </a:p>
          </p:txBody>
        </p:sp>
      </p:grpSp>
      <p:sp>
        <p:nvSpPr>
          <p:cNvPr id="19" name="矩形 18">
            <a:extLst>
              <a:ext uri="{FF2B5EF4-FFF2-40B4-BE49-F238E27FC236}">
                <a16:creationId xmlns:a16="http://schemas.microsoft.com/office/drawing/2014/main" id="{07A43AA2-0FB9-859F-B669-15AB43F0E60D}"/>
              </a:ext>
            </a:extLst>
          </p:cNvPr>
          <p:cNvSpPr/>
          <p:nvPr/>
        </p:nvSpPr>
        <p:spPr>
          <a:xfrm>
            <a:off x="497840" y="100157"/>
            <a:ext cx="7630160" cy="63500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en-US" sz="3600" b="1" i="0" dirty="0">
                <a:solidFill>
                  <a:srgbClr val="1B4975"/>
                </a:solidFill>
                <a:effectLst/>
                <a:latin typeface="+mn-ea"/>
              </a:rPr>
              <a:t>研究内容</a:t>
            </a:r>
            <a:r>
              <a:rPr lang="en-US" altLang="zh-CN" sz="3600" b="1" i="0" dirty="0">
                <a:solidFill>
                  <a:srgbClr val="1B4975"/>
                </a:solidFill>
                <a:effectLst/>
                <a:latin typeface="+mn-ea"/>
              </a:rPr>
              <a:t>-</a:t>
            </a:r>
            <a:r>
              <a:rPr lang="zh-CN" altLang="en-US" sz="3600" b="1" i="0" dirty="0">
                <a:solidFill>
                  <a:srgbClr val="1B4975"/>
                </a:solidFill>
                <a:effectLst/>
                <a:latin typeface="+mn-ea"/>
              </a:rPr>
              <a:t>评估方法</a:t>
            </a:r>
            <a:endParaRPr lang="en-US" altLang="zh-CN" sz="3600" b="1" dirty="0">
              <a:solidFill>
                <a:srgbClr val="1B4975"/>
              </a:solidFill>
              <a:latin typeface="+mn-ea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20BFFC1A-BACA-DCCC-8A10-CBC8C9345A5C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298420" y="1051980"/>
            <a:ext cx="9509113" cy="4493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</a:pPr>
            <a:r>
              <a:rPr lang="en-US" altLang="zh-CN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SSIM</a:t>
            </a:r>
            <a:r>
              <a:rPr lang="zh-CN" altLang="en-US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（结构相似性）</a:t>
            </a:r>
            <a:endParaRPr lang="zh-CN" altLang="zh-CN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zh-CN" altLang="en-US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基于滑动窗口计算</a:t>
            </a:r>
            <a:r>
              <a:rPr lang="en-US" altLang="zh-CN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SSIM</a:t>
            </a:r>
            <a:r>
              <a:rPr lang="zh-CN" altLang="en-US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指标，遍历整张图像后取平均值</a:t>
            </a:r>
            <a:endParaRPr lang="en-US" altLang="zh-CN" sz="1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zh-CN" altLang="en-US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相较</a:t>
            </a:r>
            <a:r>
              <a:rPr lang="en-US" altLang="zh-CN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PSNR</a:t>
            </a:r>
            <a:r>
              <a:rPr lang="zh-CN" altLang="en-US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更符合人眼对图像质量的判断</a:t>
            </a:r>
            <a:endParaRPr lang="zh-CN" altLang="zh-CN" sz="1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</a:pPr>
            <a:r>
              <a:rPr lang="en-US" altLang="zh-CN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PSNR</a:t>
            </a:r>
            <a:r>
              <a:rPr lang="zh-CN" altLang="en-US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（峰值信噪比）</a:t>
            </a:r>
            <a:endParaRPr lang="zh-CN" altLang="zh-CN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zh-CN" altLang="en-US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传统上，</a:t>
            </a:r>
            <a:r>
              <a:rPr lang="en-US" altLang="zh-CN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PSNR</a:t>
            </a:r>
            <a:r>
              <a:rPr lang="zh-CN" altLang="en-US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是测量信号噪声功率与信号最大功率之比的量</a:t>
            </a:r>
            <a:endParaRPr lang="zh-CN" altLang="zh-CN" sz="1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zh-CN" altLang="en-US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可以用图像最大像素值和</a:t>
            </a:r>
            <a:r>
              <a:rPr lang="en-US" altLang="zh-CN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MSE</a:t>
            </a:r>
            <a:r>
              <a:rPr lang="zh-CN" altLang="en-US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定义</a:t>
            </a:r>
            <a:r>
              <a:rPr lang="en-US" altLang="zh-CN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PSNR</a:t>
            </a:r>
            <a:endParaRPr lang="zh-CN" altLang="zh-CN" sz="1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</a:pPr>
            <a:r>
              <a:rPr lang="en-US" altLang="zh-CN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LPIPS</a:t>
            </a:r>
            <a:r>
              <a:rPr lang="zh-CN" altLang="en-US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（学习感知图像块相似度）</a:t>
            </a:r>
            <a:endParaRPr lang="zh-CN" altLang="zh-CN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zh-CN" altLang="en-US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通过训练一个神经网络模型来模拟人类对图像相似度的主观感知</a:t>
            </a:r>
            <a:endParaRPr lang="en-US" altLang="zh-CN" sz="1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zh-CN" altLang="en-US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用于评判两幅图像之间的感知相似性</a:t>
            </a:r>
            <a:endParaRPr lang="en-US" altLang="zh-CN" sz="1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lang="en-US" altLang="zh-CN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MSE</a:t>
            </a:r>
            <a:r>
              <a:rPr lang="zh-CN" altLang="en-US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（均方误差）</a:t>
            </a:r>
            <a:endParaRPr lang="zh-CN" altLang="zh-CN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zh-CN" altLang="en-US" sz="1600" dirty="0">
                <a:solidFill>
                  <a:srgbClr val="4472C4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用于评价图像对之间的失真程度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" name="右大括号 3">
            <a:extLst>
              <a:ext uri="{FF2B5EF4-FFF2-40B4-BE49-F238E27FC236}">
                <a16:creationId xmlns:a16="http://schemas.microsoft.com/office/drawing/2014/main" id="{37364E7E-12E6-5052-C100-E9F5ED165346}"/>
              </a:ext>
            </a:extLst>
          </p:cNvPr>
          <p:cNvSpPr/>
          <p:nvPr/>
        </p:nvSpPr>
        <p:spPr>
          <a:xfrm>
            <a:off x="6483302" y="1230659"/>
            <a:ext cx="440012" cy="2198341"/>
          </a:xfrm>
          <a:prstGeom prst="rightBrac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AA5C463B-0592-660B-AC30-DE2A1227F00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3314" y="1187567"/>
            <a:ext cx="5296186" cy="238808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4741B5F-B9A8-BB83-6EE9-6830D2D9AEE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3251" y="4175760"/>
            <a:ext cx="5097629" cy="2153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538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D6C8F6DF-EABF-A0A2-5994-B96D50196DC9}"/>
              </a:ext>
            </a:extLst>
          </p:cNvPr>
          <p:cNvGrpSpPr/>
          <p:nvPr/>
        </p:nvGrpSpPr>
        <p:grpSpPr>
          <a:xfrm>
            <a:off x="0" y="-77584"/>
            <a:ext cx="12192000" cy="1162105"/>
            <a:chOff x="0" y="-47031"/>
            <a:chExt cx="12192000" cy="1445342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3151F1AA-537B-7B6E-C316-F9E93ED1A7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78925"/>
            <a:stretch/>
          </p:blipFill>
          <p:spPr>
            <a:xfrm>
              <a:off x="0" y="-47031"/>
              <a:ext cx="12192000" cy="1445342"/>
            </a:xfrm>
            <a:prstGeom prst="rect">
              <a:avLst/>
            </a:prstGeom>
          </p:spPr>
        </p:pic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B18E5703-AAE0-3FBC-DA74-A0A08AC2AF83}"/>
                </a:ext>
              </a:extLst>
            </p:cNvPr>
            <p:cNvSpPr/>
            <p:nvPr/>
          </p:nvSpPr>
          <p:spPr>
            <a:xfrm>
              <a:off x="497840" y="254000"/>
              <a:ext cx="7630160" cy="635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zh-CN" altLang="en-US" sz="3600" b="1" dirty="0">
                  <a:solidFill>
                    <a:srgbClr val="1B4975"/>
                  </a:solidFill>
                  <a:latin typeface="+mn-ea"/>
                </a:rPr>
                <a:t>研究内容</a:t>
              </a:r>
              <a:r>
                <a:rPr lang="en-US" altLang="zh-CN" sz="3600" b="1" dirty="0">
                  <a:solidFill>
                    <a:srgbClr val="1B4975"/>
                  </a:solidFill>
                  <a:latin typeface="+mn-ea"/>
                </a:rPr>
                <a:t>-</a:t>
              </a:r>
              <a:r>
                <a:rPr lang="zh-CN" altLang="en-US" sz="3600" b="1" dirty="0">
                  <a:solidFill>
                    <a:srgbClr val="1B4975"/>
                  </a:solidFill>
                  <a:latin typeface="+mn-ea"/>
                </a:rPr>
                <a:t>预期成果</a:t>
              </a:r>
              <a:endParaRPr lang="zh-CN" altLang="en-US" sz="3600" b="1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1C3D92A2-53DC-37B1-F59F-4A397124ED3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16"/>
          <a:stretch/>
        </p:blipFill>
        <p:spPr>
          <a:xfrm>
            <a:off x="7563839" y="1009271"/>
            <a:ext cx="4304561" cy="4921013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CB74DC60-566B-4FAC-6100-44000755B14C}"/>
              </a:ext>
            </a:extLst>
          </p:cNvPr>
          <p:cNvSpPr txBox="1"/>
          <p:nvPr/>
        </p:nvSpPr>
        <p:spPr>
          <a:xfrm>
            <a:off x="7989903" y="5965796"/>
            <a:ext cx="35347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灾害遥感图像生成样例 </a:t>
            </a:r>
            <a:endParaRPr lang="en-US" altLang="zh-CN" sz="1600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ctr"/>
            <a:r>
              <a:rPr lang="en-US" altLang="zh-CN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(Image Credits: DiffusionSat [2])</a:t>
            </a:r>
            <a:endParaRPr lang="zh-CN" altLang="en-US" sz="1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A01EA796-1F6A-FA91-B67B-6FB5475439C6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248638" y="1382397"/>
            <a:ext cx="7188481" cy="42500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</a:pPr>
            <a:r>
              <a:rPr lang="zh-CN" altLang="en-US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</a:t>
            </a:r>
            <a:endParaRPr lang="zh-CN" altLang="zh-CN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zh-CN" altLang="en-US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产出名为</a:t>
            </a:r>
            <a:r>
              <a:rPr lang="en-US" altLang="zh-CN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Generative Foundation Model for Disaster</a:t>
            </a:r>
            <a:r>
              <a:rPr lang="zh-CN" altLang="en-US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的模型。一个生成式模型可以支持多种形式的输入，生成高质量的可靠的灾害卫星影像。</a:t>
            </a:r>
            <a:endParaRPr lang="en-US" altLang="zh-CN" sz="1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zh-CN" altLang="en-US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具备文生图和图生图能力，既可以基于文本描述信息和元数据信息合成灾害遥感图像，也支持对已有的灾前影像进行灾害场景的受灾模拟。</a:t>
            </a:r>
            <a:endParaRPr lang="en-US" altLang="zh-CN" sz="1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28575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n"/>
            </a:pPr>
            <a:r>
              <a:rPr lang="zh-CN" altLang="en-US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数据：</a:t>
            </a:r>
            <a:endParaRPr lang="en-US" altLang="zh-CN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zh-CN" altLang="en-US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产出一份基于</a:t>
            </a:r>
            <a:r>
              <a:rPr lang="en-US" altLang="zh-CN" sz="1600" dirty="0" err="1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xBD</a:t>
            </a:r>
            <a:r>
              <a:rPr lang="zh-CN" altLang="en-US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的灾害遥感数据集，并带有相匹配的</a:t>
            </a:r>
            <a:r>
              <a:rPr lang="en-US" altLang="zh-CN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caption</a:t>
            </a:r>
            <a:r>
              <a:rPr lang="zh-CN" altLang="en-US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属性。</a:t>
            </a:r>
            <a:endParaRPr lang="en-US" altLang="zh-CN" sz="1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28575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n"/>
            </a:pPr>
            <a:r>
              <a:rPr lang="zh-CN" altLang="en-US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工作流：</a:t>
            </a:r>
            <a:endParaRPr lang="en-US" altLang="zh-CN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zh-CN" altLang="en-US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产出完整的基于扩散模型生成遥感图像模型的工作流。</a:t>
            </a:r>
            <a:endParaRPr lang="en-US" altLang="zh-CN" sz="1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6181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45805" y="294968"/>
            <a:ext cx="1961536" cy="1696064"/>
          </a:xfrm>
          <a:prstGeom prst="rect">
            <a:avLst/>
          </a:pr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9984658" y="4866967"/>
            <a:ext cx="1961536" cy="1696064"/>
          </a:xfrm>
          <a:prstGeom prst="rect">
            <a:avLst/>
          </a:pr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圆角矩形 5"/>
          <p:cNvSpPr/>
          <p:nvPr/>
        </p:nvSpPr>
        <p:spPr>
          <a:xfrm>
            <a:off x="403122" y="449825"/>
            <a:ext cx="11385755" cy="5958349"/>
          </a:xfrm>
          <a:prstGeom prst="roundRect">
            <a:avLst>
              <a:gd name="adj" fmla="val 1568"/>
            </a:avLst>
          </a:prstGeom>
          <a:solidFill>
            <a:schemeClr val="bg1"/>
          </a:solidFill>
          <a:ln>
            <a:noFill/>
          </a:ln>
          <a:effectLst>
            <a:glow rad="228600">
              <a:srgbClr val="02615A">
                <a:alpha val="3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6"/>
          <p:cNvGrpSpPr/>
          <p:nvPr/>
        </p:nvGrpSpPr>
        <p:grpSpPr>
          <a:xfrm>
            <a:off x="4476985" y="2714351"/>
            <a:ext cx="4556948" cy="1008189"/>
            <a:chOff x="4476985" y="2703555"/>
            <a:chExt cx="4556948" cy="1008189"/>
          </a:xfrm>
        </p:grpSpPr>
        <p:sp>
          <p:nvSpPr>
            <p:cNvPr id="8" name="文本框 7"/>
            <p:cNvSpPr txBox="1"/>
            <p:nvPr/>
          </p:nvSpPr>
          <p:spPr>
            <a:xfrm>
              <a:off x="4476985" y="2703555"/>
              <a:ext cx="4556948" cy="92333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dist"/>
              <a:r>
                <a:rPr lang="zh-CN" altLang="en-US" sz="5400" b="1" dirty="0">
                  <a:solidFill>
                    <a:srgbClr val="1C4885"/>
                  </a:solidFill>
                  <a:latin typeface="微软雅黑" panose="020B0503020204020204" pitchFamily="34" charset="-122"/>
                </a:rPr>
                <a:t>现有进展</a:t>
              </a:r>
            </a:p>
          </p:txBody>
        </p:sp>
        <p:cxnSp>
          <p:nvCxnSpPr>
            <p:cNvPr id="9" name="直接连接符 8"/>
            <p:cNvCxnSpPr/>
            <p:nvPr/>
          </p:nvCxnSpPr>
          <p:spPr>
            <a:xfrm>
              <a:off x="4604288" y="3711744"/>
              <a:ext cx="4294179" cy="0"/>
            </a:xfrm>
            <a:prstGeom prst="line">
              <a:avLst/>
            </a:prstGeom>
            <a:ln w="254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6" name="组合 85"/>
          <p:cNvGrpSpPr/>
          <p:nvPr/>
        </p:nvGrpSpPr>
        <p:grpSpPr>
          <a:xfrm>
            <a:off x="10581005" y="789940"/>
            <a:ext cx="766445" cy="770255"/>
            <a:chOff x="8754" y="785"/>
            <a:chExt cx="1958" cy="1968"/>
          </a:xfrm>
        </p:grpSpPr>
        <p:sp>
          <p:nvSpPr>
            <p:cNvPr id="2" name="íṡḷîḍê"/>
            <p:cNvSpPr/>
            <p:nvPr/>
          </p:nvSpPr>
          <p:spPr bwMode="auto">
            <a:xfrm>
              <a:off x="9285" y="1408"/>
              <a:ext cx="897" cy="828"/>
            </a:xfrm>
            <a:custGeom>
              <a:avLst/>
              <a:gdLst>
                <a:gd name="T0" fmla="*/ 154 w 159"/>
                <a:gd name="T1" fmla="*/ 43 h 146"/>
                <a:gd name="T2" fmla="*/ 133 w 159"/>
                <a:gd name="T3" fmla="*/ 41 h 146"/>
                <a:gd name="T4" fmla="*/ 159 w 159"/>
                <a:gd name="T5" fmla="*/ 25 h 146"/>
                <a:gd name="T6" fmla="*/ 133 w 159"/>
                <a:gd name="T7" fmla="*/ 24 h 146"/>
                <a:gd name="T8" fmla="*/ 97 w 159"/>
                <a:gd name="T9" fmla="*/ 38 h 146"/>
                <a:gd name="T10" fmla="*/ 106 w 159"/>
                <a:gd name="T11" fmla="*/ 24 h 146"/>
                <a:gd name="T12" fmla="*/ 72 w 159"/>
                <a:gd name="T13" fmla="*/ 34 h 146"/>
                <a:gd name="T14" fmla="*/ 66 w 159"/>
                <a:gd name="T15" fmla="*/ 36 h 146"/>
                <a:gd name="T16" fmla="*/ 0 w 159"/>
                <a:gd name="T17" fmla="*/ 23 h 146"/>
                <a:gd name="T18" fmla="*/ 28 w 159"/>
                <a:gd name="T19" fmla="*/ 34 h 146"/>
                <a:gd name="T20" fmla="*/ 30 w 159"/>
                <a:gd name="T21" fmla="*/ 41 h 146"/>
                <a:gd name="T22" fmla="*/ 11 w 159"/>
                <a:gd name="T23" fmla="*/ 40 h 146"/>
                <a:gd name="T24" fmla="*/ 41 w 159"/>
                <a:gd name="T25" fmla="*/ 60 h 146"/>
                <a:gd name="T26" fmla="*/ 24 w 159"/>
                <a:gd name="T27" fmla="*/ 60 h 146"/>
                <a:gd name="T28" fmla="*/ 46 w 159"/>
                <a:gd name="T29" fmla="*/ 79 h 146"/>
                <a:gd name="T30" fmla="*/ 35 w 159"/>
                <a:gd name="T31" fmla="*/ 78 h 146"/>
                <a:gd name="T32" fmla="*/ 54 w 159"/>
                <a:gd name="T33" fmla="*/ 92 h 146"/>
                <a:gd name="T34" fmla="*/ 54 w 159"/>
                <a:gd name="T35" fmla="*/ 96 h 146"/>
                <a:gd name="T36" fmla="*/ 46 w 159"/>
                <a:gd name="T37" fmla="*/ 96 h 146"/>
                <a:gd name="T38" fmla="*/ 64 w 159"/>
                <a:gd name="T39" fmla="*/ 108 h 146"/>
                <a:gd name="T40" fmla="*/ 64 w 159"/>
                <a:gd name="T41" fmla="*/ 114 h 146"/>
                <a:gd name="T42" fmla="*/ 60 w 159"/>
                <a:gd name="T43" fmla="*/ 115 h 146"/>
                <a:gd name="T44" fmla="*/ 81 w 159"/>
                <a:gd name="T45" fmla="*/ 146 h 146"/>
                <a:gd name="T46" fmla="*/ 103 w 159"/>
                <a:gd name="T47" fmla="*/ 117 h 146"/>
                <a:gd name="T48" fmla="*/ 98 w 159"/>
                <a:gd name="T49" fmla="*/ 114 h 146"/>
                <a:gd name="T50" fmla="*/ 99 w 159"/>
                <a:gd name="T51" fmla="*/ 107 h 146"/>
                <a:gd name="T52" fmla="*/ 115 w 159"/>
                <a:gd name="T53" fmla="*/ 97 h 146"/>
                <a:gd name="T54" fmla="*/ 112 w 159"/>
                <a:gd name="T55" fmla="*/ 92 h 146"/>
                <a:gd name="T56" fmla="*/ 131 w 159"/>
                <a:gd name="T57" fmla="*/ 79 h 146"/>
                <a:gd name="T58" fmla="*/ 119 w 159"/>
                <a:gd name="T59" fmla="*/ 79 h 146"/>
                <a:gd name="T60" fmla="*/ 117 w 159"/>
                <a:gd name="T61" fmla="*/ 75 h 146"/>
                <a:gd name="T62" fmla="*/ 141 w 159"/>
                <a:gd name="T63" fmla="*/ 59 h 146"/>
                <a:gd name="T64" fmla="*/ 125 w 159"/>
                <a:gd name="T65" fmla="*/ 58 h 146"/>
                <a:gd name="T66" fmla="*/ 124 w 159"/>
                <a:gd name="T67" fmla="*/ 54 h 146"/>
                <a:gd name="T68" fmla="*/ 154 w 159"/>
                <a:gd name="T69" fmla="*/ 4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59" h="146">
                  <a:moveTo>
                    <a:pt x="154" y="43"/>
                  </a:moveTo>
                  <a:cubicBezTo>
                    <a:pt x="133" y="41"/>
                    <a:pt x="133" y="41"/>
                    <a:pt x="133" y="41"/>
                  </a:cubicBezTo>
                  <a:cubicBezTo>
                    <a:pt x="137" y="34"/>
                    <a:pt x="155" y="37"/>
                    <a:pt x="159" y="25"/>
                  </a:cubicBezTo>
                  <a:cubicBezTo>
                    <a:pt x="133" y="24"/>
                    <a:pt x="133" y="24"/>
                    <a:pt x="133" y="24"/>
                  </a:cubicBezTo>
                  <a:cubicBezTo>
                    <a:pt x="114" y="21"/>
                    <a:pt x="107" y="39"/>
                    <a:pt x="97" y="38"/>
                  </a:cubicBezTo>
                  <a:cubicBezTo>
                    <a:pt x="88" y="29"/>
                    <a:pt x="100" y="28"/>
                    <a:pt x="106" y="24"/>
                  </a:cubicBezTo>
                  <a:cubicBezTo>
                    <a:pt x="80" y="0"/>
                    <a:pt x="72" y="32"/>
                    <a:pt x="72" y="34"/>
                  </a:cubicBezTo>
                  <a:cubicBezTo>
                    <a:pt x="71" y="37"/>
                    <a:pt x="68" y="38"/>
                    <a:pt x="66" y="36"/>
                  </a:cubicBezTo>
                  <a:cubicBezTo>
                    <a:pt x="58" y="12"/>
                    <a:pt x="33" y="22"/>
                    <a:pt x="0" y="23"/>
                  </a:cubicBezTo>
                  <a:cubicBezTo>
                    <a:pt x="8" y="31"/>
                    <a:pt x="17" y="32"/>
                    <a:pt x="28" y="34"/>
                  </a:cubicBezTo>
                  <a:cubicBezTo>
                    <a:pt x="30" y="36"/>
                    <a:pt x="32" y="38"/>
                    <a:pt x="30" y="41"/>
                  </a:cubicBezTo>
                  <a:cubicBezTo>
                    <a:pt x="11" y="40"/>
                    <a:pt x="11" y="40"/>
                    <a:pt x="11" y="40"/>
                  </a:cubicBezTo>
                  <a:cubicBezTo>
                    <a:pt x="19" y="58"/>
                    <a:pt x="35" y="49"/>
                    <a:pt x="41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5" y="75"/>
                    <a:pt x="41" y="68"/>
                    <a:pt x="46" y="79"/>
                  </a:cubicBezTo>
                  <a:cubicBezTo>
                    <a:pt x="35" y="78"/>
                    <a:pt x="35" y="78"/>
                    <a:pt x="35" y="78"/>
                  </a:cubicBezTo>
                  <a:cubicBezTo>
                    <a:pt x="40" y="90"/>
                    <a:pt x="48" y="91"/>
                    <a:pt x="54" y="92"/>
                  </a:cubicBezTo>
                  <a:cubicBezTo>
                    <a:pt x="54" y="96"/>
                    <a:pt x="54" y="96"/>
                    <a:pt x="54" y="96"/>
                  </a:cubicBezTo>
                  <a:cubicBezTo>
                    <a:pt x="46" y="96"/>
                    <a:pt x="46" y="96"/>
                    <a:pt x="46" y="96"/>
                  </a:cubicBezTo>
                  <a:cubicBezTo>
                    <a:pt x="46" y="104"/>
                    <a:pt x="57" y="109"/>
                    <a:pt x="64" y="108"/>
                  </a:cubicBezTo>
                  <a:cubicBezTo>
                    <a:pt x="64" y="114"/>
                    <a:pt x="64" y="114"/>
                    <a:pt x="64" y="114"/>
                  </a:cubicBezTo>
                  <a:cubicBezTo>
                    <a:pt x="60" y="115"/>
                    <a:pt x="60" y="115"/>
                    <a:pt x="60" y="115"/>
                  </a:cubicBezTo>
                  <a:cubicBezTo>
                    <a:pt x="81" y="146"/>
                    <a:pt x="81" y="146"/>
                    <a:pt x="81" y="146"/>
                  </a:cubicBezTo>
                  <a:cubicBezTo>
                    <a:pt x="103" y="117"/>
                    <a:pt x="103" y="117"/>
                    <a:pt x="103" y="117"/>
                  </a:cubicBezTo>
                  <a:cubicBezTo>
                    <a:pt x="98" y="114"/>
                    <a:pt x="98" y="114"/>
                    <a:pt x="98" y="114"/>
                  </a:cubicBezTo>
                  <a:cubicBezTo>
                    <a:pt x="99" y="107"/>
                    <a:pt x="99" y="107"/>
                    <a:pt x="99" y="107"/>
                  </a:cubicBezTo>
                  <a:cubicBezTo>
                    <a:pt x="105" y="108"/>
                    <a:pt x="111" y="106"/>
                    <a:pt x="115" y="97"/>
                  </a:cubicBezTo>
                  <a:cubicBezTo>
                    <a:pt x="114" y="95"/>
                    <a:pt x="99" y="99"/>
                    <a:pt x="112" y="92"/>
                  </a:cubicBezTo>
                  <a:cubicBezTo>
                    <a:pt x="120" y="91"/>
                    <a:pt x="125" y="85"/>
                    <a:pt x="131" y="79"/>
                  </a:cubicBezTo>
                  <a:cubicBezTo>
                    <a:pt x="119" y="79"/>
                    <a:pt x="119" y="79"/>
                    <a:pt x="119" y="79"/>
                  </a:cubicBezTo>
                  <a:cubicBezTo>
                    <a:pt x="117" y="78"/>
                    <a:pt x="116" y="76"/>
                    <a:pt x="117" y="75"/>
                  </a:cubicBezTo>
                  <a:cubicBezTo>
                    <a:pt x="125" y="74"/>
                    <a:pt x="137" y="70"/>
                    <a:pt x="141" y="59"/>
                  </a:cubicBezTo>
                  <a:cubicBezTo>
                    <a:pt x="125" y="58"/>
                    <a:pt x="125" y="58"/>
                    <a:pt x="125" y="58"/>
                  </a:cubicBezTo>
                  <a:cubicBezTo>
                    <a:pt x="122" y="57"/>
                    <a:pt x="123" y="55"/>
                    <a:pt x="124" y="54"/>
                  </a:cubicBezTo>
                  <a:cubicBezTo>
                    <a:pt x="134" y="54"/>
                    <a:pt x="145" y="50"/>
                    <a:pt x="154" y="43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3" name="íŝḻiḍè"/>
            <p:cNvSpPr/>
            <p:nvPr/>
          </p:nvSpPr>
          <p:spPr bwMode="auto">
            <a:xfrm>
              <a:off x="8856" y="1941"/>
              <a:ext cx="231" cy="183"/>
            </a:xfrm>
            <a:custGeom>
              <a:avLst/>
              <a:gdLst>
                <a:gd name="T0" fmla="*/ 6 w 41"/>
                <a:gd name="T1" fmla="*/ 15 h 32"/>
                <a:gd name="T2" fmla="*/ 9 w 41"/>
                <a:gd name="T3" fmla="*/ 16 h 32"/>
                <a:gd name="T4" fmla="*/ 37 w 41"/>
                <a:gd name="T5" fmla="*/ 18 h 32"/>
                <a:gd name="T6" fmla="*/ 41 w 41"/>
                <a:gd name="T7" fmla="*/ 16 h 32"/>
                <a:gd name="T8" fmla="*/ 32 w 41"/>
                <a:gd name="T9" fmla="*/ 0 h 32"/>
                <a:gd name="T10" fmla="*/ 28 w 41"/>
                <a:gd name="T11" fmla="*/ 1 h 32"/>
                <a:gd name="T12" fmla="*/ 35 w 41"/>
                <a:gd name="T13" fmla="*/ 14 h 32"/>
                <a:gd name="T14" fmla="*/ 30 w 41"/>
                <a:gd name="T15" fmla="*/ 13 h 32"/>
                <a:gd name="T16" fmla="*/ 4 w 41"/>
                <a:gd name="T17" fmla="*/ 12 h 32"/>
                <a:gd name="T18" fmla="*/ 0 w 41"/>
                <a:gd name="T19" fmla="*/ 14 h 32"/>
                <a:gd name="T20" fmla="*/ 10 w 41"/>
                <a:gd name="T21" fmla="*/ 32 h 32"/>
                <a:gd name="T22" fmla="*/ 14 w 41"/>
                <a:gd name="T23" fmla="*/ 30 h 32"/>
                <a:gd name="T24" fmla="*/ 6 w 41"/>
                <a:gd name="T25" fmla="*/ 15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" h="32">
                  <a:moveTo>
                    <a:pt x="6" y="15"/>
                  </a:moveTo>
                  <a:cubicBezTo>
                    <a:pt x="9" y="16"/>
                    <a:pt x="9" y="16"/>
                    <a:pt x="9" y="16"/>
                  </a:cubicBezTo>
                  <a:cubicBezTo>
                    <a:pt x="37" y="18"/>
                    <a:pt x="37" y="18"/>
                    <a:pt x="37" y="18"/>
                  </a:cubicBezTo>
                  <a:cubicBezTo>
                    <a:pt x="41" y="16"/>
                    <a:pt x="41" y="16"/>
                    <a:pt x="41" y="16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28" y="1"/>
                    <a:pt x="28" y="1"/>
                    <a:pt x="28" y="1"/>
                  </a:cubicBezTo>
                  <a:cubicBezTo>
                    <a:pt x="35" y="14"/>
                    <a:pt x="35" y="14"/>
                    <a:pt x="35" y="14"/>
                  </a:cubicBezTo>
                  <a:cubicBezTo>
                    <a:pt x="34" y="14"/>
                    <a:pt x="32" y="14"/>
                    <a:pt x="30" y="13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4" y="30"/>
                    <a:pt x="14" y="30"/>
                    <a:pt x="14" y="30"/>
                  </a:cubicBezTo>
                  <a:lnTo>
                    <a:pt x="6" y="15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11" name="îS1iďê"/>
            <p:cNvSpPr/>
            <p:nvPr/>
          </p:nvSpPr>
          <p:spPr bwMode="auto">
            <a:xfrm>
              <a:off x="8918" y="2054"/>
              <a:ext cx="226" cy="176"/>
            </a:xfrm>
            <a:custGeom>
              <a:avLst/>
              <a:gdLst>
                <a:gd name="T0" fmla="*/ 128 w 131"/>
                <a:gd name="T1" fmla="*/ 46 h 102"/>
                <a:gd name="T2" fmla="*/ 85 w 131"/>
                <a:gd name="T3" fmla="*/ 66 h 102"/>
                <a:gd name="T4" fmla="*/ 66 w 131"/>
                <a:gd name="T5" fmla="*/ 30 h 102"/>
                <a:gd name="T6" fmla="*/ 108 w 131"/>
                <a:gd name="T7" fmla="*/ 10 h 102"/>
                <a:gd name="T8" fmla="*/ 105 w 131"/>
                <a:gd name="T9" fmla="*/ 0 h 102"/>
                <a:gd name="T10" fmla="*/ 0 w 131"/>
                <a:gd name="T11" fmla="*/ 46 h 102"/>
                <a:gd name="T12" fmla="*/ 7 w 131"/>
                <a:gd name="T13" fmla="*/ 56 h 102"/>
                <a:gd name="T14" fmla="*/ 56 w 131"/>
                <a:gd name="T15" fmla="*/ 33 h 102"/>
                <a:gd name="T16" fmla="*/ 72 w 131"/>
                <a:gd name="T17" fmla="*/ 73 h 102"/>
                <a:gd name="T18" fmla="*/ 23 w 131"/>
                <a:gd name="T19" fmla="*/ 92 h 102"/>
                <a:gd name="T20" fmla="*/ 30 w 131"/>
                <a:gd name="T21" fmla="*/ 102 h 102"/>
                <a:gd name="T22" fmla="*/ 131 w 131"/>
                <a:gd name="T23" fmla="*/ 56 h 102"/>
                <a:gd name="T24" fmla="*/ 128 w 131"/>
                <a:gd name="T25" fmla="*/ 46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1" h="102">
                  <a:moveTo>
                    <a:pt x="128" y="46"/>
                  </a:moveTo>
                  <a:lnTo>
                    <a:pt x="85" y="66"/>
                  </a:lnTo>
                  <a:lnTo>
                    <a:pt x="66" y="30"/>
                  </a:lnTo>
                  <a:lnTo>
                    <a:pt x="108" y="10"/>
                  </a:lnTo>
                  <a:lnTo>
                    <a:pt x="105" y="0"/>
                  </a:lnTo>
                  <a:lnTo>
                    <a:pt x="0" y="46"/>
                  </a:lnTo>
                  <a:lnTo>
                    <a:pt x="7" y="56"/>
                  </a:lnTo>
                  <a:lnTo>
                    <a:pt x="56" y="33"/>
                  </a:lnTo>
                  <a:lnTo>
                    <a:pt x="72" y="73"/>
                  </a:lnTo>
                  <a:lnTo>
                    <a:pt x="23" y="92"/>
                  </a:lnTo>
                  <a:lnTo>
                    <a:pt x="30" y="102"/>
                  </a:lnTo>
                  <a:lnTo>
                    <a:pt x="131" y="56"/>
                  </a:lnTo>
                  <a:lnTo>
                    <a:pt x="128" y="46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13" name="i$ḷíḓe"/>
            <p:cNvSpPr/>
            <p:nvPr/>
          </p:nvSpPr>
          <p:spPr bwMode="auto">
            <a:xfrm>
              <a:off x="8980" y="2173"/>
              <a:ext cx="226" cy="176"/>
            </a:xfrm>
            <a:custGeom>
              <a:avLst/>
              <a:gdLst>
                <a:gd name="T0" fmla="*/ 72 w 131"/>
                <a:gd name="T1" fmla="*/ 76 h 102"/>
                <a:gd name="T2" fmla="*/ 85 w 131"/>
                <a:gd name="T3" fmla="*/ 69 h 102"/>
                <a:gd name="T4" fmla="*/ 66 w 131"/>
                <a:gd name="T5" fmla="*/ 30 h 102"/>
                <a:gd name="T6" fmla="*/ 98 w 131"/>
                <a:gd name="T7" fmla="*/ 17 h 102"/>
                <a:gd name="T8" fmla="*/ 118 w 131"/>
                <a:gd name="T9" fmla="*/ 56 h 102"/>
                <a:gd name="T10" fmla="*/ 131 w 131"/>
                <a:gd name="T11" fmla="*/ 53 h 102"/>
                <a:gd name="T12" fmla="*/ 105 w 131"/>
                <a:gd name="T13" fmla="*/ 0 h 102"/>
                <a:gd name="T14" fmla="*/ 0 w 131"/>
                <a:gd name="T15" fmla="*/ 50 h 102"/>
                <a:gd name="T16" fmla="*/ 30 w 131"/>
                <a:gd name="T17" fmla="*/ 102 h 102"/>
                <a:gd name="T18" fmla="*/ 39 w 131"/>
                <a:gd name="T19" fmla="*/ 96 h 102"/>
                <a:gd name="T20" fmla="*/ 20 w 131"/>
                <a:gd name="T21" fmla="*/ 53 h 102"/>
                <a:gd name="T22" fmla="*/ 52 w 131"/>
                <a:gd name="T23" fmla="*/ 36 h 102"/>
                <a:gd name="T24" fmla="*/ 72 w 131"/>
                <a:gd name="T25" fmla="*/ 76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1" h="102">
                  <a:moveTo>
                    <a:pt x="72" y="76"/>
                  </a:moveTo>
                  <a:lnTo>
                    <a:pt x="85" y="69"/>
                  </a:lnTo>
                  <a:lnTo>
                    <a:pt x="66" y="30"/>
                  </a:lnTo>
                  <a:lnTo>
                    <a:pt x="98" y="17"/>
                  </a:lnTo>
                  <a:lnTo>
                    <a:pt x="118" y="56"/>
                  </a:lnTo>
                  <a:lnTo>
                    <a:pt x="131" y="53"/>
                  </a:lnTo>
                  <a:lnTo>
                    <a:pt x="105" y="0"/>
                  </a:lnTo>
                  <a:lnTo>
                    <a:pt x="0" y="50"/>
                  </a:lnTo>
                  <a:lnTo>
                    <a:pt x="30" y="102"/>
                  </a:lnTo>
                  <a:lnTo>
                    <a:pt x="39" y="96"/>
                  </a:lnTo>
                  <a:lnTo>
                    <a:pt x="20" y="53"/>
                  </a:lnTo>
                  <a:lnTo>
                    <a:pt x="52" y="36"/>
                  </a:lnTo>
                  <a:lnTo>
                    <a:pt x="72" y="76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21" name="îş1íḍé"/>
            <p:cNvSpPr/>
            <p:nvPr/>
          </p:nvSpPr>
          <p:spPr bwMode="auto">
            <a:xfrm>
              <a:off x="9070" y="2292"/>
              <a:ext cx="181" cy="131"/>
            </a:xfrm>
            <a:custGeom>
              <a:avLst/>
              <a:gdLst>
                <a:gd name="T0" fmla="*/ 32 w 32"/>
                <a:gd name="T1" fmla="*/ 3 h 23"/>
                <a:gd name="T2" fmla="*/ 30 w 32"/>
                <a:gd name="T3" fmla="*/ 0 h 23"/>
                <a:gd name="T4" fmla="*/ 13 w 32"/>
                <a:gd name="T5" fmla="*/ 16 h 23"/>
                <a:gd name="T6" fmla="*/ 10 w 32"/>
                <a:gd name="T7" fmla="*/ 19 h 23"/>
                <a:gd name="T8" fmla="*/ 7 w 32"/>
                <a:gd name="T9" fmla="*/ 20 h 23"/>
                <a:gd name="T10" fmla="*/ 5 w 32"/>
                <a:gd name="T11" fmla="*/ 19 h 23"/>
                <a:gd name="T12" fmla="*/ 4 w 32"/>
                <a:gd name="T13" fmla="*/ 16 h 23"/>
                <a:gd name="T14" fmla="*/ 7 w 32"/>
                <a:gd name="T15" fmla="*/ 11 h 23"/>
                <a:gd name="T16" fmla="*/ 5 w 32"/>
                <a:gd name="T17" fmla="*/ 10 h 23"/>
                <a:gd name="T18" fmla="*/ 0 w 32"/>
                <a:gd name="T19" fmla="*/ 16 h 23"/>
                <a:gd name="T20" fmla="*/ 2 w 32"/>
                <a:gd name="T21" fmla="*/ 21 h 23"/>
                <a:gd name="T22" fmla="*/ 6 w 32"/>
                <a:gd name="T23" fmla="*/ 23 h 23"/>
                <a:gd name="T24" fmla="*/ 10 w 32"/>
                <a:gd name="T25" fmla="*/ 22 h 23"/>
                <a:gd name="T26" fmla="*/ 15 w 32"/>
                <a:gd name="T27" fmla="*/ 18 h 23"/>
                <a:gd name="T28" fmla="*/ 32 w 32"/>
                <a:gd name="T29" fmla="*/ 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2" h="23">
                  <a:moveTo>
                    <a:pt x="32" y="3"/>
                  </a:moveTo>
                  <a:cubicBezTo>
                    <a:pt x="30" y="0"/>
                    <a:pt x="30" y="0"/>
                    <a:pt x="30" y="0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1" y="18"/>
                    <a:pt x="10" y="19"/>
                    <a:pt x="10" y="19"/>
                  </a:cubicBezTo>
                  <a:cubicBezTo>
                    <a:pt x="9" y="19"/>
                    <a:pt x="8" y="20"/>
                    <a:pt x="7" y="20"/>
                  </a:cubicBezTo>
                  <a:cubicBezTo>
                    <a:pt x="6" y="20"/>
                    <a:pt x="6" y="19"/>
                    <a:pt x="5" y="19"/>
                  </a:cubicBezTo>
                  <a:cubicBezTo>
                    <a:pt x="4" y="18"/>
                    <a:pt x="4" y="17"/>
                    <a:pt x="4" y="16"/>
                  </a:cubicBezTo>
                  <a:cubicBezTo>
                    <a:pt x="4" y="15"/>
                    <a:pt x="6" y="13"/>
                    <a:pt x="7" y="11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2" y="12"/>
                    <a:pt x="1" y="14"/>
                    <a:pt x="0" y="16"/>
                  </a:cubicBezTo>
                  <a:cubicBezTo>
                    <a:pt x="0" y="18"/>
                    <a:pt x="1" y="20"/>
                    <a:pt x="2" y="21"/>
                  </a:cubicBezTo>
                  <a:cubicBezTo>
                    <a:pt x="3" y="22"/>
                    <a:pt x="4" y="23"/>
                    <a:pt x="6" y="23"/>
                  </a:cubicBezTo>
                  <a:cubicBezTo>
                    <a:pt x="7" y="23"/>
                    <a:pt x="9" y="23"/>
                    <a:pt x="10" y="22"/>
                  </a:cubicBezTo>
                  <a:cubicBezTo>
                    <a:pt x="12" y="22"/>
                    <a:pt x="13" y="20"/>
                    <a:pt x="15" y="18"/>
                  </a:cubicBezTo>
                  <a:lnTo>
                    <a:pt x="32" y="3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22" name="išḻïde"/>
            <p:cNvSpPr/>
            <p:nvPr/>
          </p:nvSpPr>
          <p:spPr bwMode="auto">
            <a:xfrm>
              <a:off x="9154" y="2322"/>
              <a:ext cx="148" cy="147"/>
            </a:xfrm>
            <a:custGeom>
              <a:avLst/>
              <a:gdLst>
                <a:gd name="T0" fmla="*/ 79 w 86"/>
                <a:gd name="T1" fmla="*/ 0 h 85"/>
                <a:gd name="T2" fmla="*/ 0 w 86"/>
                <a:gd name="T3" fmla="*/ 79 h 85"/>
                <a:gd name="T4" fmla="*/ 7 w 86"/>
                <a:gd name="T5" fmla="*/ 85 h 85"/>
                <a:gd name="T6" fmla="*/ 86 w 86"/>
                <a:gd name="T7" fmla="*/ 6 h 85"/>
                <a:gd name="T8" fmla="*/ 79 w 86"/>
                <a:gd name="T9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" h="85">
                  <a:moveTo>
                    <a:pt x="79" y="0"/>
                  </a:moveTo>
                  <a:lnTo>
                    <a:pt x="0" y="79"/>
                  </a:lnTo>
                  <a:lnTo>
                    <a:pt x="7" y="85"/>
                  </a:lnTo>
                  <a:lnTo>
                    <a:pt x="86" y="6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23" name="ís1ïḓè"/>
            <p:cNvSpPr/>
            <p:nvPr/>
          </p:nvSpPr>
          <p:spPr bwMode="auto">
            <a:xfrm>
              <a:off x="9184" y="2361"/>
              <a:ext cx="181" cy="198"/>
            </a:xfrm>
            <a:custGeom>
              <a:avLst/>
              <a:gdLst>
                <a:gd name="T0" fmla="*/ 29 w 32"/>
                <a:gd name="T1" fmla="*/ 0 h 35"/>
                <a:gd name="T2" fmla="*/ 0 w 32"/>
                <a:gd name="T3" fmla="*/ 21 h 35"/>
                <a:gd name="T4" fmla="*/ 3 w 32"/>
                <a:gd name="T5" fmla="*/ 23 h 35"/>
                <a:gd name="T6" fmla="*/ 12 w 32"/>
                <a:gd name="T7" fmla="*/ 17 h 35"/>
                <a:gd name="T8" fmla="*/ 20 w 32"/>
                <a:gd name="T9" fmla="*/ 23 h 35"/>
                <a:gd name="T10" fmla="*/ 16 w 32"/>
                <a:gd name="T11" fmla="*/ 33 h 35"/>
                <a:gd name="T12" fmla="*/ 19 w 32"/>
                <a:gd name="T13" fmla="*/ 35 h 35"/>
                <a:gd name="T14" fmla="*/ 32 w 32"/>
                <a:gd name="T15" fmla="*/ 3 h 35"/>
                <a:gd name="T16" fmla="*/ 29 w 32"/>
                <a:gd name="T17" fmla="*/ 0 h 35"/>
                <a:gd name="T18" fmla="*/ 25 w 32"/>
                <a:gd name="T19" fmla="*/ 11 h 35"/>
                <a:gd name="T20" fmla="*/ 22 w 32"/>
                <a:gd name="T21" fmla="*/ 20 h 35"/>
                <a:gd name="T22" fmla="*/ 15 w 32"/>
                <a:gd name="T23" fmla="*/ 15 h 35"/>
                <a:gd name="T24" fmla="*/ 23 w 32"/>
                <a:gd name="T25" fmla="*/ 8 h 35"/>
                <a:gd name="T26" fmla="*/ 28 w 32"/>
                <a:gd name="T27" fmla="*/ 4 h 35"/>
                <a:gd name="T28" fmla="*/ 25 w 32"/>
                <a:gd name="T29" fmla="*/ 11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2" h="35">
                  <a:moveTo>
                    <a:pt x="29" y="0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3" y="23"/>
                    <a:pt x="3" y="23"/>
                    <a:pt x="3" y="23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9" y="35"/>
                    <a:pt x="19" y="35"/>
                    <a:pt x="19" y="35"/>
                  </a:cubicBezTo>
                  <a:cubicBezTo>
                    <a:pt x="32" y="3"/>
                    <a:pt x="32" y="3"/>
                    <a:pt x="32" y="3"/>
                  </a:cubicBezTo>
                  <a:lnTo>
                    <a:pt x="29" y="0"/>
                  </a:lnTo>
                  <a:close/>
                  <a:moveTo>
                    <a:pt x="25" y="11"/>
                  </a:moveTo>
                  <a:cubicBezTo>
                    <a:pt x="22" y="20"/>
                    <a:pt x="22" y="20"/>
                    <a:pt x="22" y="20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5" y="7"/>
                    <a:pt x="27" y="6"/>
                    <a:pt x="28" y="4"/>
                  </a:cubicBezTo>
                  <a:cubicBezTo>
                    <a:pt x="28" y="6"/>
                    <a:pt x="27" y="8"/>
                    <a:pt x="25" y="11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24" name="ïṩlïďê"/>
            <p:cNvSpPr/>
            <p:nvPr/>
          </p:nvSpPr>
          <p:spPr bwMode="auto">
            <a:xfrm>
              <a:off x="9313" y="2394"/>
              <a:ext cx="198" cy="216"/>
            </a:xfrm>
            <a:custGeom>
              <a:avLst/>
              <a:gdLst>
                <a:gd name="T0" fmla="*/ 108 w 115"/>
                <a:gd name="T1" fmla="*/ 27 h 125"/>
                <a:gd name="T2" fmla="*/ 62 w 115"/>
                <a:gd name="T3" fmla="*/ 102 h 125"/>
                <a:gd name="T4" fmla="*/ 69 w 115"/>
                <a:gd name="T5" fmla="*/ 7 h 125"/>
                <a:gd name="T6" fmla="*/ 59 w 115"/>
                <a:gd name="T7" fmla="*/ 0 h 125"/>
                <a:gd name="T8" fmla="*/ 0 w 115"/>
                <a:gd name="T9" fmla="*/ 96 h 125"/>
                <a:gd name="T10" fmla="*/ 10 w 115"/>
                <a:gd name="T11" fmla="*/ 99 h 125"/>
                <a:gd name="T12" fmla="*/ 56 w 115"/>
                <a:gd name="T13" fmla="*/ 27 h 125"/>
                <a:gd name="T14" fmla="*/ 49 w 115"/>
                <a:gd name="T15" fmla="*/ 122 h 125"/>
                <a:gd name="T16" fmla="*/ 59 w 115"/>
                <a:gd name="T17" fmla="*/ 125 h 125"/>
                <a:gd name="T18" fmla="*/ 115 w 115"/>
                <a:gd name="T19" fmla="*/ 33 h 125"/>
                <a:gd name="T20" fmla="*/ 108 w 115"/>
                <a:gd name="T21" fmla="*/ 27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5" h="125">
                  <a:moveTo>
                    <a:pt x="108" y="27"/>
                  </a:moveTo>
                  <a:lnTo>
                    <a:pt x="62" y="102"/>
                  </a:lnTo>
                  <a:lnTo>
                    <a:pt x="69" y="7"/>
                  </a:lnTo>
                  <a:lnTo>
                    <a:pt x="59" y="0"/>
                  </a:lnTo>
                  <a:lnTo>
                    <a:pt x="0" y="96"/>
                  </a:lnTo>
                  <a:lnTo>
                    <a:pt x="10" y="99"/>
                  </a:lnTo>
                  <a:lnTo>
                    <a:pt x="56" y="27"/>
                  </a:lnTo>
                  <a:lnTo>
                    <a:pt x="49" y="122"/>
                  </a:lnTo>
                  <a:lnTo>
                    <a:pt x="59" y="125"/>
                  </a:lnTo>
                  <a:lnTo>
                    <a:pt x="115" y="33"/>
                  </a:lnTo>
                  <a:lnTo>
                    <a:pt x="108" y="27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25" name="íSliḋê"/>
            <p:cNvSpPr/>
            <p:nvPr/>
          </p:nvSpPr>
          <p:spPr bwMode="auto">
            <a:xfrm>
              <a:off x="9472" y="2458"/>
              <a:ext cx="140" cy="191"/>
            </a:xfrm>
            <a:custGeom>
              <a:avLst/>
              <a:gdLst>
                <a:gd name="T0" fmla="*/ 19 w 25"/>
                <a:gd name="T1" fmla="*/ 1 h 34"/>
                <a:gd name="T2" fmla="*/ 13 w 25"/>
                <a:gd name="T3" fmla="*/ 1 h 34"/>
                <a:gd name="T4" fmla="*/ 8 w 25"/>
                <a:gd name="T5" fmla="*/ 5 h 34"/>
                <a:gd name="T6" fmla="*/ 3 w 25"/>
                <a:gd name="T7" fmla="*/ 13 h 34"/>
                <a:gd name="T8" fmla="*/ 1 w 25"/>
                <a:gd name="T9" fmla="*/ 22 h 34"/>
                <a:gd name="T10" fmla="*/ 2 w 25"/>
                <a:gd name="T11" fmla="*/ 29 h 34"/>
                <a:gd name="T12" fmla="*/ 6 w 25"/>
                <a:gd name="T13" fmla="*/ 33 h 34"/>
                <a:gd name="T14" fmla="*/ 11 w 25"/>
                <a:gd name="T15" fmla="*/ 33 h 34"/>
                <a:gd name="T16" fmla="*/ 17 w 25"/>
                <a:gd name="T17" fmla="*/ 31 h 34"/>
                <a:gd name="T18" fmla="*/ 21 w 25"/>
                <a:gd name="T19" fmla="*/ 20 h 34"/>
                <a:gd name="T20" fmla="*/ 13 w 25"/>
                <a:gd name="T21" fmla="*/ 17 h 34"/>
                <a:gd name="T22" fmla="*/ 11 w 25"/>
                <a:gd name="T23" fmla="*/ 20 h 34"/>
                <a:gd name="T24" fmla="*/ 17 w 25"/>
                <a:gd name="T25" fmla="*/ 22 h 34"/>
                <a:gd name="T26" fmla="*/ 15 w 25"/>
                <a:gd name="T27" fmla="*/ 28 h 34"/>
                <a:gd name="T28" fmla="*/ 12 w 25"/>
                <a:gd name="T29" fmla="*/ 29 h 34"/>
                <a:gd name="T30" fmla="*/ 8 w 25"/>
                <a:gd name="T31" fmla="*/ 29 h 34"/>
                <a:gd name="T32" fmla="*/ 5 w 25"/>
                <a:gd name="T33" fmla="*/ 26 h 34"/>
                <a:gd name="T34" fmla="*/ 4 w 25"/>
                <a:gd name="T35" fmla="*/ 21 h 34"/>
                <a:gd name="T36" fmla="*/ 6 w 25"/>
                <a:gd name="T37" fmla="*/ 14 h 34"/>
                <a:gd name="T38" fmla="*/ 9 w 25"/>
                <a:gd name="T39" fmla="*/ 8 h 34"/>
                <a:gd name="T40" fmla="*/ 11 w 25"/>
                <a:gd name="T41" fmla="*/ 5 h 34"/>
                <a:gd name="T42" fmla="*/ 15 w 25"/>
                <a:gd name="T43" fmla="*/ 4 h 34"/>
                <a:gd name="T44" fmla="*/ 18 w 25"/>
                <a:gd name="T45" fmla="*/ 4 h 34"/>
                <a:gd name="T46" fmla="*/ 20 w 25"/>
                <a:gd name="T47" fmla="*/ 6 h 34"/>
                <a:gd name="T48" fmla="*/ 21 w 25"/>
                <a:gd name="T49" fmla="*/ 9 h 34"/>
                <a:gd name="T50" fmla="*/ 21 w 25"/>
                <a:gd name="T51" fmla="*/ 13 h 34"/>
                <a:gd name="T52" fmla="*/ 24 w 25"/>
                <a:gd name="T53" fmla="*/ 13 h 34"/>
                <a:gd name="T54" fmla="*/ 24 w 25"/>
                <a:gd name="T55" fmla="*/ 7 h 34"/>
                <a:gd name="T56" fmla="*/ 23 w 25"/>
                <a:gd name="T57" fmla="*/ 3 h 34"/>
                <a:gd name="T58" fmla="*/ 19 w 25"/>
                <a:gd name="T59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5" h="34">
                  <a:moveTo>
                    <a:pt x="19" y="1"/>
                  </a:moveTo>
                  <a:cubicBezTo>
                    <a:pt x="18" y="0"/>
                    <a:pt x="15" y="0"/>
                    <a:pt x="13" y="1"/>
                  </a:cubicBezTo>
                  <a:cubicBezTo>
                    <a:pt x="11" y="1"/>
                    <a:pt x="9" y="3"/>
                    <a:pt x="8" y="5"/>
                  </a:cubicBezTo>
                  <a:cubicBezTo>
                    <a:pt x="6" y="7"/>
                    <a:pt x="4" y="10"/>
                    <a:pt x="3" y="13"/>
                  </a:cubicBezTo>
                  <a:cubicBezTo>
                    <a:pt x="2" y="16"/>
                    <a:pt x="1" y="19"/>
                    <a:pt x="1" y="22"/>
                  </a:cubicBezTo>
                  <a:cubicBezTo>
                    <a:pt x="0" y="25"/>
                    <a:pt x="1" y="27"/>
                    <a:pt x="2" y="29"/>
                  </a:cubicBezTo>
                  <a:cubicBezTo>
                    <a:pt x="3" y="31"/>
                    <a:pt x="4" y="32"/>
                    <a:pt x="6" y="33"/>
                  </a:cubicBezTo>
                  <a:cubicBezTo>
                    <a:pt x="8" y="34"/>
                    <a:pt x="9" y="34"/>
                    <a:pt x="11" y="33"/>
                  </a:cubicBezTo>
                  <a:cubicBezTo>
                    <a:pt x="13" y="33"/>
                    <a:pt x="15" y="32"/>
                    <a:pt x="17" y="31"/>
                  </a:cubicBezTo>
                  <a:cubicBezTo>
                    <a:pt x="21" y="20"/>
                    <a:pt x="21" y="20"/>
                    <a:pt x="21" y="20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4" y="29"/>
                    <a:pt x="13" y="29"/>
                    <a:pt x="12" y="29"/>
                  </a:cubicBezTo>
                  <a:cubicBezTo>
                    <a:pt x="10" y="30"/>
                    <a:pt x="9" y="30"/>
                    <a:pt x="8" y="29"/>
                  </a:cubicBezTo>
                  <a:cubicBezTo>
                    <a:pt x="6" y="29"/>
                    <a:pt x="5" y="28"/>
                    <a:pt x="5" y="26"/>
                  </a:cubicBezTo>
                  <a:cubicBezTo>
                    <a:pt x="4" y="25"/>
                    <a:pt x="3" y="23"/>
                    <a:pt x="4" y="21"/>
                  </a:cubicBezTo>
                  <a:cubicBezTo>
                    <a:pt x="4" y="19"/>
                    <a:pt x="4" y="17"/>
                    <a:pt x="6" y="14"/>
                  </a:cubicBezTo>
                  <a:cubicBezTo>
                    <a:pt x="7" y="12"/>
                    <a:pt x="8" y="10"/>
                    <a:pt x="9" y="8"/>
                  </a:cubicBezTo>
                  <a:cubicBezTo>
                    <a:pt x="10" y="7"/>
                    <a:pt x="11" y="6"/>
                    <a:pt x="11" y="5"/>
                  </a:cubicBezTo>
                  <a:cubicBezTo>
                    <a:pt x="12" y="5"/>
                    <a:pt x="13" y="4"/>
                    <a:pt x="15" y="4"/>
                  </a:cubicBezTo>
                  <a:cubicBezTo>
                    <a:pt x="16" y="4"/>
                    <a:pt x="17" y="4"/>
                    <a:pt x="18" y="4"/>
                  </a:cubicBezTo>
                  <a:cubicBezTo>
                    <a:pt x="19" y="5"/>
                    <a:pt x="20" y="5"/>
                    <a:pt x="20" y="6"/>
                  </a:cubicBezTo>
                  <a:cubicBezTo>
                    <a:pt x="21" y="7"/>
                    <a:pt x="21" y="8"/>
                    <a:pt x="21" y="9"/>
                  </a:cubicBezTo>
                  <a:cubicBezTo>
                    <a:pt x="22" y="10"/>
                    <a:pt x="21" y="11"/>
                    <a:pt x="21" y="13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4" y="11"/>
                    <a:pt x="25" y="9"/>
                    <a:pt x="24" y="7"/>
                  </a:cubicBezTo>
                  <a:cubicBezTo>
                    <a:pt x="24" y="6"/>
                    <a:pt x="24" y="4"/>
                    <a:pt x="23" y="3"/>
                  </a:cubicBezTo>
                  <a:cubicBezTo>
                    <a:pt x="22" y="2"/>
                    <a:pt x="21" y="1"/>
                    <a:pt x="19" y="1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26" name="ísļîdè"/>
            <p:cNvSpPr/>
            <p:nvPr/>
          </p:nvSpPr>
          <p:spPr bwMode="auto">
            <a:xfrm>
              <a:off x="9686" y="2463"/>
              <a:ext cx="112" cy="193"/>
            </a:xfrm>
            <a:custGeom>
              <a:avLst/>
              <a:gdLst>
                <a:gd name="T0" fmla="*/ 17 w 20"/>
                <a:gd name="T1" fmla="*/ 19 h 34"/>
                <a:gd name="T2" fmla="*/ 15 w 20"/>
                <a:gd name="T3" fmla="*/ 27 h 34"/>
                <a:gd name="T4" fmla="*/ 10 w 20"/>
                <a:gd name="T5" fmla="*/ 30 h 34"/>
                <a:gd name="T6" fmla="*/ 7 w 20"/>
                <a:gd name="T7" fmla="*/ 29 h 34"/>
                <a:gd name="T8" fmla="*/ 4 w 20"/>
                <a:gd name="T9" fmla="*/ 25 h 34"/>
                <a:gd name="T10" fmla="*/ 4 w 20"/>
                <a:gd name="T11" fmla="*/ 19 h 34"/>
                <a:gd name="T12" fmla="*/ 4 w 20"/>
                <a:gd name="T13" fmla="*/ 0 h 34"/>
                <a:gd name="T14" fmla="*/ 0 w 20"/>
                <a:gd name="T15" fmla="*/ 0 h 34"/>
                <a:gd name="T16" fmla="*/ 0 w 20"/>
                <a:gd name="T17" fmla="*/ 19 h 34"/>
                <a:gd name="T18" fmla="*/ 1 w 20"/>
                <a:gd name="T19" fmla="*/ 27 h 34"/>
                <a:gd name="T20" fmla="*/ 5 w 20"/>
                <a:gd name="T21" fmla="*/ 32 h 34"/>
                <a:gd name="T22" fmla="*/ 10 w 20"/>
                <a:gd name="T23" fmla="*/ 34 h 34"/>
                <a:gd name="T24" fmla="*/ 16 w 20"/>
                <a:gd name="T25" fmla="*/ 32 h 34"/>
                <a:gd name="T26" fmla="*/ 19 w 20"/>
                <a:gd name="T27" fmla="*/ 27 h 34"/>
                <a:gd name="T28" fmla="*/ 20 w 20"/>
                <a:gd name="T29" fmla="*/ 19 h 34"/>
                <a:gd name="T30" fmla="*/ 20 w 20"/>
                <a:gd name="T31" fmla="*/ 0 h 34"/>
                <a:gd name="T32" fmla="*/ 17 w 20"/>
                <a:gd name="T33" fmla="*/ 0 h 34"/>
                <a:gd name="T34" fmla="*/ 17 w 20"/>
                <a:gd name="T35" fmla="*/ 19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0" h="34">
                  <a:moveTo>
                    <a:pt x="17" y="19"/>
                  </a:moveTo>
                  <a:cubicBezTo>
                    <a:pt x="17" y="23"/>
                    <a:pt x="16" y="26"/>
                    <a:pt x="15" y="27"/>
                  </a:cubicBezTo>
                  <a:cubicBezTo>
                    <a:pt x="14" y="29"/>
                    <a:pt x="13" y="30"/>
                    <a:pt x="10" y="30"/>
                  </a:cubicBezTo>
                  <a:cubicBezTo>
                    <a:pt x="9" y="30"/>
                    <a:pt x="8" y="29"/>
                    <a:pt x="7" y="29"/>
                  </a:cubicBezTo>
                  <a:cubicBezTo>
                    <a:pt x="6" y="28"/>
                    <a:pt x="5" y="27"/>
                    <a:pt x="4" y="25"/>
                  </a:cubicBezTo>
                  <a:cubicBezTo>
                    <a:pt x="4" y="24"/>
                    <a:pt x="4" y="22"/>
                    <a:pt x="4" y="19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3"/>
                    <a:pt x="1" y="25"/>
                    <a:pt x="1" y="27"/>
                  </a:cubicBezTo>
                  <a:cubicBezTo>
                    <a:pt x="2" y="29"/>
                    <a:pt x="3" y="31"/>
                    <a:pt x="5" y="32"/>
                  </a:cubicBezTo>
                  <a:cubicBezTo>
                    <a:pt x="6" y="33"/>
                    <a:pt x="8" y="34"/>
                    <a:pt x="10" y="34"/>
                  </a:cubicBezTo>
                  <a:cubicBezTo>
                    <a:pt x="13" y="34"/>
                    <a:pt x="15" y="33"/>
                    <a:pt x="16" y="32"/>
                  </a:cubicBezTo>
                  <a:cubicBezTo>
                    <a:pt x="18" y="31"/>
                    <a:pt x="19" y="29"/>
                    <a:pt x="19" y="27"/>
                  </a:cubicBezTo>
                  <a:cubicBezTo>
                    <a:pt x="20" y="25"/>
                    <a:pt x="20" y="22"/>
                    <a:pt x="20" y="19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17" y="0"/>
                    <a:pt x="17" y="0"/>
                    <a:pt x="17" y="0"/>
                  </a:cubicBezTo>
                  <a:lnTo>
                    <a:pt x="17" y="19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27" name="îSlíḋé"/>
            <p:cNvSpPr/>
            <p:nvPr/>
          </p:nvSpPr>
          <p:spPr bwMode="auto">
            <a:xfrm>
              <a:off x="9815" y="2446"/>
              <a:ext cx="136" cy="198"/>
            </a:xfrm>
            <a:custGeom>
              <a:avLst/>
              <a:gdLst>
                <a:gd name="T0" fmla="*/ 53 w 79"/>
                <a:gd name="T1" fmla="*/ 0 h 115"/>
                <a:gd name="T2" fmla="*/ 62 w 79"/>
                <a:gd name="T3" fmla="*/ 86 h 115"/>
                <a:gd name="T4" fmla="*/ 10 w 79"/>
                <a:gd name="T5" fmla="*/ 3 h 115"/>
                <a:gd name="T6" fmla="*/ 0 w 79"/>
                <a:gd name="T7" fmla="*/ 7 h 115"/>
                <a:gd name="T8" fmla="*/ 13 w 79"/>
                <a:gd name="T9" fmla="*/ 115 h 115"/>
                <a:gd name="T10" fmla="*/ 23 w 79"/>
                <a:gd name="T11" fmla="*/ 115 h 115"/>
                <a:gd name="T12" fmla="*/ 13 w 79"/>
                <a:gd name="T13" fmla="*/ 30 h 115"/>
                <a:gd name="T14" fmla="*/ 66 w 79"/>
                <a:gd name="T15" fmla="*/ 109 h 115"/>
                <a:gd name="T16" fmla="*/ 79 w 79"/>
                <a:gd name="T17" fmla="*/ 109 h 115"/>
                <a:gd name="T18" fmla="*/ 62 w 79"/>
                <a:gd name="T19" fmla="*/ 0 h 115"/>
                <a:gd name="T20" fmla="*/ 53 w 79"/>
                <a:gd name="T21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9" h="115">
                  <a:moveTo>
                    <a:pt x="53" y="0"/>
                  </a:moveTo>
                  <a:lnTo>
                    <a:pt x="62" y="86"/>
                  </a:lnTo>
                  <a:lnTo>
                    <a:pt x="10" y="3"/>
                  </a:lnTo>
                  <a:lnTo>
                    <a:pt x="0" y="7"/>
                  </a:lnTo>
                  <a:lnTo>
                    <a:pt x="13" y="115"/>
                  </a:lnTo>
                  <a:lnTo>
                    <a:pt x="23" y="115"/>
                  </a:lnTo>
                  <a:lnTo>
                    <a:pt x="13" y="30"/>
                  </a:lnTo>
                  <a:lnTo>
                    <a:pt x="66" y="109"/>
                  </a:lnTo>
                  <a:lnTo>
                    <a:pt x="79" y="109"/>
                  </a:lnTo>
                  <a:lnTo>
                    <a:pt x="62" y="0"/>
                  </a:lnTo>
                  <a:lnTo>
                    <a:pt x="53" y="0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28" name="íŝ1ïḓê"/>
            <p:cNvSpPr/>
            <p:nvPr/>
          </p:nvSpPr>
          <p:spPr bwMode="auto">
            <a:xfrm>
              <a:off x="9934" y="2411"/>
              <a:ext cx="79" cy="188"/>
            </a:xfrm>
            <a:custGeom>
              <a:avLst/>
              <a:gdLst>
                <a:gd name="T0" fmla="*/ 0 w 46"/>
                <a:gd name="T1" fmla="*/ 4 h 109"/>
                <a:gd name="T2" fmla="*/ 36 w 46"/>
                <a:gd name="T3" fmla="*/ 109 h 109"/>
                <a:gd name="T4" fmla="*/ 46 w 46"/>
                <a:gd name="T5" fmla="*/ 106 h 109"/>
                <a:gd name="T6" fmla="*/ 10 w 46"/>
                <a:gd name="T7" fmla="*/ 0 h 109"/>
                <a:gd name="T8" fmla="*/ 0 w 46"/>
                <a:gd name="T9" fmla="*/ 4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109">
                  <a:moveTo>
                    <a:pt x="0" y="4"/>
                  </a:moveTo>
                  <a:lnTo>
                    <a:pt x="36" y="109"/>
                  </a:lnTo>
                  <a:lnTo>
                    <a:pt x="46" y="106"/>
                  </a:lnTo>
                  <a:lnTo>
                    <a:pt x="10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29" name="ï$ľíḑè"/>
            <p:cNvSpPr/>
            <p:nvPr/>
          </p:nvSpPr>
          <p:spPr bwMode="auto">
            <a:xfrm>
              <a:off x="9962" y="2372"/>
              <a:ext cx="136" cy="205"/>
            </a:xfrm>
            <a:custGeom>
              <a:avLst/>
              <a:gdLst>
                <a:gd name="T0" fmla="*/ 17 w 24"/>
                <a:gd name="T1" fmla="*/ 1 h 36"/>
                <a:gd name="T2" fmla="*/ 20 w 24"/>
                <a:gd name="T3" fmla="*/ 26 h 36"/>
                <a:gd name="T4" fmla="*/ 21 w 24"/>
                <a:gd name="T5" fmla="*/ 32 h 36"/>
                <a:gd name="T6" fmla="*/ 18 w 24"/>
                <a:gd name="T7" fmla="*/ 27 h 36"/>
                <a:gd name="T8" fmla="*/ 3 w 24"/>
                <a:gd name="T9" fmla="*/ 7 h 36"/>
                <a:gd name="T10" fmla="*/ 0 w 24"/>
                <a:gd name="T11" fmla="*/ 8 h 36"/>
                <a:gd name="T12" fmla="*/ 21 w 24"/>
                <a:gd name="T13" fmla="*/ 36 h 36"/>
                <a:gd name="T14" fmla="*/ 24 w 24"/>
                <a:gd name="T15" fmla="*/ 35 h 36"/>
                <a:gd name="T16" fmla="*/ 19 w 24"/>
                <a:gd name="T17" fmla="*/ 0 h 36"/>
                <a:gd name="T18" fmla="*/ 17 w 24"/>
                <a:gd name="T19" fmla="*/ 1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" h="36">
                  <a:moveTo>
                    <a:pt x="17" y="1"/>
                  </a:moveTo>
                  <a:cubicBezTo>
                    <a:pt x="20" y="26"/>
                    <a:pt x="20" y="26"/>
                    <a:pt x="20" y="26"/>
                  </a:cubicBezTo>
                  <a:cubicBezTo>
                    <a:pt x="20" y="28"/>
                    <a:pt x="21" y="30"/>
                    <a:pt x="21" y="32"/>
                  </a:cubicBezTo>
                  <a:cubicBezTo>
                    <a:pt x="20" y="30"/>
                    <a:pt x="19" y="29"/>
                    <a:pt x="18" y="2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21" y="36"/>
                    <a:pt x="21" y="36"/>
                    <a:pt x="21" y="36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19" y="0"/>
                    <a:pt x="19" y="0"/>
                    <a:pt x="19" y="0"/>
                  </a:cubicBezTo>
                  <a:lnTo>
                    <a:pt x="17" y="1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30" name="ïṧ1íḓè"/>
            <p:cNvSpPr/>
            <p:nvPr/>
          </p:nvSpPr>
          <p:spPr bwMode="auto">
            <a:xfrm>
              <a:off x="10086" y="2327"/>
              <a:ext cx="169" cy="193"/>
            </a:xfrm>
            <a:custGeom>
              <a:avLst/>
              <a:gdLst>
                <a:gd name="T0" fmla="*/ 62 w 98"/>
                <a:gd name="T1" fmla="*/ 99 h 112"/>
                <a:gd name="T2" fmla="*/ 40 w 98"/>
                <a:gd name="T3" fmla="*/ 66 h 112"/>
                <a:gd name="T4" fmla="*/ 66 w 98"/>
                <a:gd name="T5" fmla="*/ 49 h 112"/>
                <a:gd name="T6" fmla="*/ 59 w 98"/>
                <a:gd name="T7" fmla="*/ 39 h 112"/>
                <a:gd name="T8" fmla="*/ 33 w 98"/>
                <a:gd name="T9" fmla="*/ 56 h 112"/>
                <a:gd name="T10" fmla="*/ 13 w 98"/>
                <a:gd name="T11" fmla="*/ 26 h 112"/>
                <a:gd name="T12" fmla="*/ 40 w 98"/>
                <a:gd name="T13" fmla="*/ 10 h 112"/>
                <a:gd name="T14" fmla="*/ 33 w 98"/>
                <a:gd name="T15" fmla="*/ 0 h 112"/>
                <a:gd name="T16" fmla="*/ 0 w 98"/>
                <a:gd name="T17" fmla="*/ 20 h 112"/>
                <a:gd name="T18" fmla="*/ 62 w 98"/>
                <a:gd name="T19" fmla="*/ 112 h 112"/>
                <a:gd name="T20" fmla="*/ 98 w 98"/>
                <a:gd name="T21" fmla="*/ 92 h 112"/>
                <a:gd name="T22" fmla="*/ 89 w 98"/>
                <a:gd name="T23" fmla="*/ 79 h 112"/>
                <a:gd name="T24" fmla="*/ 62 w 98"/>
                <a:gd name="T25" fmla="*/ 99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8" h="112">
                  <a:moveTo>
                    <a:pt x="62" y="99"/>
                  </a:moveTo>
                  <a:lnTo>
                    <a:pt x="40" y="66"/>
                  </a:lnTo>
                  <a:lnTo>
                    <a:pt x="66" y="49"/>
                  </a:lnTo>
                  <a:lnTo>
                    <a:pt x="59" y="39"/>
                  </a:lnTo>
                  <a:lnTo>
                    <a:pt x="33" y="56"/>
                  </a:lnTo>
                  <a:lnTo>
                    <a:pt x="13" y="26"/>
                  </a:lnTo>
                  <a:lnTo>
                    <a:pt x="40" y="10"/>
                  </a:lnTo>
                  <a:lnTo>
                    <a:pt x="33" y="0"/>
                  </a:lnTo>
                  <a:lnTo>
                    <a:pt x="0" y="20"/>
                  </a:lnTo>
                  <a:lnTo>
                    <a:pt x="62" y="112"/>
                  </a:lnTo>
                  <a:lnTo>
                    <a:pt x="98" y="92"/>
                  </a:lnTo>
                  <a:lnTo>
                    <a:pt x="89" y="79"/>
                  </a:lnTo>
                  <a:lnTo>
                    <a:pt x="62" y="99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31" name="işļïḑê"/>
            <p:cNvSpPr/>
            <p:nvPr/>
          </p:nvSpPr>
          <p:spPr bwMode="auto">
            <a:xfrm>
              <a:off x="10165" y="2265"/>
              <a:ext cx="204" cy="193"/>
            </a:xfrm>
            <a:custGeom>
              <a:avLst/>
              <a:gdLst>
                <a:gd name="T0" fmla="*/ 22 w 36"/>
                <a:gd name="T1" fmla="*/ 16 h 34"/>
                <a:gd name="T2" fmla="*/ 20 w 36"/>
                <a:gd name="T3" fmla="*/ 16 h 34"/>
                <a:gd name="T4" fmla="*/ 22 w 36"/>
                <a:gd name="T5" fmla="*/ 11 h 34"/>
                <a:gd name="T6" fmla="*/ 19 w 36"/>
                <a:gd name="T7" fmla="*/ 5 h 34"/>
                <a:gd name="T8" fmla="*/ 15 w 36"/>
                <a:gd name="T9" fmla="*/ 2 h 34"/>
                <a:gd name="T10" fmla="*/ 12 w 36"/>
                <a:gd name="T11" fmla="*/ 0 h 34"/>
                <a:gd name="T12" fmla="*/ 8 w 36"/>
                <a:gd name="T13" fmla="*/ 2 h 34"/>
                <a:gd name="T14" fmla="*/ 0 w 36"/>
                <a:gd name="T15" fmla="*/ 7 h 34"/>
                <a:gd name="T16" fmla="*/ 21 w 36"/>
                <a:gd name="T17" fmla="*/ 34 h 34"/>
                <a:gd name="T18" fmla="*/ 23 w 36"/>
                <a:gd name="T19" fmla="*/ 33 h 34"/>
                <a:gd name="T20" fmla="*/ 14 w 36"/>
                <a:gd name="T21" fmla="*/ 21 h 34"/>
                <a:gd name="T22" fmla="*/ 16 w 36"/>
                <a:gd name="T23" fmla="*/ 19 h 34"/>
                <a:gd name="T24" fmla="*/ 18 w 36"/>
                <a:gd name="T25" fmla="*/ 18 h 34"/>
                <a:gd name="T26" fmla="*/ 19 w 36"/>
                <a:gd name="T27" fmla="*/ 18 h 34"/>
                <a:gd name="T28" fmla="*/ 22 w 36"/>
                <a:gd name="T29" fmla="*/ 19 h 34"/>
                <a:gd name="T30" fmla="*/ 26 w 36"/>
                <a:gd name="T31" fmla="*/ 22 h 34"/>
                <a:gd name="T32" fmla="*/ 33 w 36"/>
                <a:gd name="T33" fmla="*/ 26 h 34"/>
                <a:gd name="T34" fmla="*/ 36 w 36"/>
                <a:gd name="T35" fmla="*/ 24 h 34"/>
                <a:gd name="T36" fmla="*/ 27 w 36"/>
                <a:gd name="T37" fmla="*/ 19 h 34"/>
                <a:gd name="T38" fmla="*/ 22 w 36"/>
                <a:gd name="T39" fmla="*/ 16 h 34"/>
                <a:gd name="T40" fmla="*/ 18 w 36"/>
                <a:gd name="T41" fmla="*/ 12 h 34"/>
                <a:gd name="T42" fmla="*/ 16 w 36"/>
                <a:gd name="T43" fmla="*/ 14 h 34"/>
                <a:gd name="T44" fmla="*/ 12 w 36"/>
                <a:gd name="T45" fmla="*/ 18 h 34"/>
                <a:gd name="T46" fmla="*/ 5 w 36"/>
                <a:gd name="T47" fmla="*/ 9 h 34"/>
                <a:gd name="T48" fmla="*/ 10 w 36"/>
                <a:gd name="T49" fmla="*/ 5 h 34"/>
                <a:gd name="T50" fmla="*/ 14 w 36"/>
                <a:gd name="T51" fmla="*/ 4 h 34"/>
                <a:gd name="T52" fmla="*/ 17 w 36"/>
                <a:gd name="T53" fmla="*/ 7 h 34"/>
                <a:gd name="T54" fmla="*/ 18 w 36"/>
                <a:gd name="T55" fmla="*/ 10 h 34"/>
                <a:gd name="T56" fmla="*/ 18 w 36"/>
                <a:gd name="T57" fmla="*/ 1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6" h="34">
                  <a:moveTo>
                    <a:pt x="22" y="16"/>
                  </a:moveTo>
                  <a:cubicBezTo>
                    <a:pt x="22" y="16"/>
                    <a:pt x="21" y="16"/>
                    <a:pt x="20" y="16"/>
                  </a:cubicBezTo>
                  <a:cubicBezTo>
                    <a:pt x="21" y="14"/>
                    <a:pt x="22" y="13"/>
                    <a:pt x="22" y="11"/>
                  </a:cubicBezTo>
                  <a:cubicBezTo>
                    <a:pt x="22" y="9"/>
                    <a:pt x="21" y="7"/>
                    <a:pt x="19" y="5"/>
                  </a:cubicBezTo>
                  <a:cubicBezTo>
                    <a:pt x="18" y="4"/>
                    <a:pt x="17" y="3"/>
                    <a:pt x="15" y="2"/>
                  </a:cubicBezTo>
                  <a:cubicBezTo>
                    <a:pt x="14" y="1"/>
                    <a:pt x="13" y="0"/>
                    <a:pt x="12" y="0"/>
                  </a:cubicBezTo>
                  <a:cubicBezTo>
                    <a:pt x="11" y="0"/>
                    <a:pt x="9" y="1"/>
                    <a:pt x="8" y="2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21" y="34"/>
                    <a:pt x="21" y="34"/>
                    <a:pt x="21" y="34"/>
                  </a:cubicBezTo>
                  <a:cubicBezTo>
                    <a:pt x="23" y="33"/>
                    <a:pt x="23" y="33"/>
                    <a:pt x="23" y="33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7" y="19"/>
                    <a:pt x="17" y="18"/>
                    <a:pt x="18" y="18"/>
                  </a:cubicBezTo>
                  <a:cubicBezTo>
                    <a:pt x="18" y="18"/>
                    <a:pt x="19" y="18"/>
                    <a:pt x="19" y="18"/>
                  </a:cubicBezTo>
                  <a:cubicBezTo>
                    <a:pt x="20" y="18"/>
                    <a:pt x="21" y="19"/>
                    <a:pt x="22" y="19"/>
                  </a:cubicBezTo>
                  <a:cubicBezTo>
                    <a:pt x="23" y="20"/>
                    <a:pt x="24" y="21"/>
                    <a:pt x="26" y="22"/>
                  </a:cubicBezTo>
                  <a:cubicBezTo>
                    <a:pt x="33" y="26"/>
                    <a:pt x="33" y="26"/>
                    <a:pt x="33" y="26"/>
                  </a:cubicBezTo>
                  <a:cubicBezTo>
                    <a:pt x="36" y="24"/>
                    <a:pt x="36" y="24"/>
                    <a:pt x="36" y="24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25" y="18"/>
                    <a:pt x="24" y="17"/>
                    <a:pt x="22" y="16"/>
                  </a:cubicBezTo>
                  <a:close/>
                  <a:moveTo>
                    <a:pt x="18" y="12"/>
                  </a:moveTo>
                  <a:cubicBezTo>
                    <a:pt x="18" y="13"/>
                    <a:pt x="17" y="14"/>
                    <a:pt x="16" y="14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1" y="4"/>
                    <a:pt x="13" y="4"/>
                    <a:pt x="14" y="4"/>
                  </a:cubicBezTo>
                  <a:cubicBezTo>
                    <a:pt x="15" y="5"/>
                    <a:pt x="16" y="6"/>
                    <a:pt x="17" y="7"/>
                  </a:cubicBezTo>
                  <a:cubicBezTo>
                    <a:pt x="18" y="8"/>
                    <a:pt x="18" y="9"/>
                    <a:pt x="18" y="10"/>
                  </a:cubicBezTo>
                  <a:cubicBezTo>
                    <a:pt x="19" y="11"/>
                    <a:pt x="19" y="11"/>
                    <a:pt x="18" y="12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32" name="îŝ1îdé"/>
            <p:cNvSpPr/>
            <p:nvPr/>
          </p:nvSpPr>
          <p:spPr bwMode="auto">
            <a:xfrm>
              <a:off x="10262" y="2203"/>
              <a:ext cx="191" cy="152"/>
            </a:xfrm>
            <a:custGeom>
              <a:avLst/>
              <a:gdLst>
                <a:gd name="T0" fmla="*/ 28 w 34"/>
                <a:gd name="T1" fmla="*/ 10 h 27"/>
                <a:gd name="T2" fmla="*/ 24 w 34"/>
                <a:gd name="T3" fmla="*/ 8 h 27"/>
                <a:gd name="T4" fmla="*/ 19 w 34"/>
                <a:gd name="T5" fmla="*/ 9 h 27"/>
                <a:gd name="T6" fmla="*/ 14 w 34"/>
                <a:gd name="T7" fmla="*/ 12 h 27"/>
                <a:gd name="T8" fmla="*/ 10 w 34"/>
                <a:gd name="T9" fmla="*/ 14 h 27"/>
                <a:gd name="T10" fmla="*/ 7 w 34"/>
                <a:gd name="T11" fmla="*/ 13 h 27"/>
                <a:gd name="T12" fmla="*/ 4 w 34"/>
                <a:gd name="T13" fmla="*/ 10 h 27"/>
                <a:gd name="T14" fmla="*/ 5 w 34"/>
                <a:gd name="T15" fmla="*/ 6 h 27"/>
                <a:gd name="T16" fmla="*/ 9 w 34"/>
                <a:gd name="T17" fmla="*/ 4 h 27"/>
                <a:gd name="T18" fmla="*/ 14 w 34"/>
                <a:gd name="T19" fmla="*/ 5 h 27"/>
                <a:gd name="T20" fmla="*/ 15 w 34"/>
                <a:gd name="T21" fmla="*/ 3 h 27"/>
                <a:gd name="T22" fmla="*/ 10 w 34"/>
                <a:gd name="T23" fmla="*/ 1 h 27"/>
                <a:gd name="T24" fmla="*/ 5 w 34"/>
                <a:gd name="T25" fmla="*/ 1 h 27"/>
                <a:gd name="T26" fmla="*/ 2 w 34"/>
                <a:gd name="T27" fmla="*/ 4 h 27"/>
                <a:gd name="T28" fmla="*/ 0 w 34"/>
                <a:gd name="T29" fmla="*/ 8 h 27"/>
                <a:gd name="T30" fmla="*/ 2 w 34"/>
                <a:gd name="T31" fmla="*/ 13 h 27"/>
                <a:gd name="T32" fmla="*/ 5 w 34"/>
                <a:gd name="T33" fmla="*/ 16 h 27"/>
                <a:gd name="T34" fmla="*/ 9 w 34"/>
                <a:gd name="T35" fmla="*/ 18 h 27"/>
                <a:gd name="T36" fmla="*/ 14 w 34"/>
                <a:gd name="T37" fmla="*/ 17 h 27"/>
                <a:gd name="T38" fmla="*/ 18 w 34"/>
                <a:gd name="T39" fmla="*/ 15 h 27"/>
                <a:gd name="T40" fmla="*/ 21 w 34"/>
                <a:gd name="T41" fmla="*/ 12 h 27"/>
                <a:gd name="T42" fmla="*/ 24 w 34"/>
                <a:gd name="T43" fmla="*/ 11 h 27"/>
                <a:gd name="T44" fmla="*/ 27 w 34"/>
                <a:gd name="T45" fmla="*/ 12 h 27"/>
                <a:gd name="T46" fmla="*/ 29 w 34"/>
                <a:gd name="T47" fmla="*/ 14 h 27"/>
                <a:gd name="T48" fmla="*/ 30 w 34"/>
                <a:gd name="T49" fmla="*/ 17 h 27"/>
                <a:gd name="T50" fmla="*/ 29 w 34"/>
                <a:gd name="T51" fmla="*/ 20 h 27"/>
                <a:gd name="T52" fmla="*/ 26 w 34"/>
                <a:gd name="T53" fmla="*/ 22 h 27"/>
                <a:gd name="T54" fmla="*/ 23 w 34"/>
                <a:gd name="T55" fmla="*/ 23 h 27"/>
                <a:gd name="T56" fmla="*/ 19 w 34"/>
                <a:gd name="T57" fmla="*/ 22 h 27"/>
                <a:gd name="T58" fmla="*/ 17 w 34"/>
                <a:gd name="T59" fmla="*/ 24 h 27"/>
                <a:gd name="T60" fmla="*/ 23 w 34"/>
                <a:gd name="T61" fmla="*/ 26 h 27"/>
                <a:gd name="T62" fmla="*/ 29 w 34"/>
                <a:gd name="T63" fmla="*/ 26 h 27"/>
                <a:gd name="T64" fmla="*/ 33 w 34"/>
                <a:gd name="T65" fmla="*/ 22 h 27"/>
                <a:gd name="T66" fmla="*/ 34 w 34"/>
                <a:gd name="T67" fmla="*/ 18 h 27"/>
                <a:gd name="T68" fmla="*/ 32 w 34"/>
                <a:gd name="T69" fmla="*/ 13 h 27"/>
                <a:gd name="T70" fmla="*/ 28 w 34"/>
                <a:gd name="T71" fmla="*/ 1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4" h="27">
                  <a:moveTo>
                    <a:pt x="28" y="10"/>
                  </a:moveTo>
                  <a:cubicBezTo>
                    <a:pt x="27" y="9"/>
                    <a:pt x="25" y="8"/>
                    <a:pt x="24" y="8"/>
                  </a:cubicBezTo>
                  <a:cubicBezTo>
                    <a:pt x="22" y="8"/>
                    <a:pt x="20" y="8"/>
                    <a:pt x="19" y="9"/>
                  </a:cubicBezTo>
                  <a:cubicBezTo>
                    <a:pt x="18" y="9"/>
                    <a:pt x="16" y="10"/>
                    <a:pt x="14" y="12"/>
                  </a:cubicBezTo>
                  <a:cubicBezTo>
                    <a:pt x="12" y="13"/>
                    <a:pt x="11" y="14"/>
                    <a:pt x="10" y="14"/>
                  </a:cubicBezTo>
                  <a:cubicBezTo>
                    <a:pt x="9" y="14"/>
                    <a:pt x="8" y="14"/>
                    <a:pt x="7" y="13"/>
                  </a:cubicBezTo>
                  <a:cubicBezTo>
                    <a:pt x="5" y="13"/>
                    <a:pt x="5" y="12"/>
                    <a:pt x="4" y="10"/>
                  </a:cubicBezTo>
                  <a:cubicBezTo>
                    <a:pt x="4" y="9"/>
                    <a:pt x="4" y="8"/>
                    <a:pt x="5" y="6"/>
                  </a:cubicBezTo>
                  <a:cubicBezTo>
                    <a:pt x="6" y="5"/>
                    <a:pt x="7" y="4"/>
                    <a:pt x="9" y="4"/>
                  </a:cubicBezTo>
                  <a:cubicBezTo>
                    <a:pt x="10" y="4"/>
                    <a:pt x="12" y="4"/>
                    <a:pt x="14" y="5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3" y="2"/>
                    <a:pt x="12" y="1"/>
                    <a:pt x="10" y="1"/>
                  </a:cubicBezTo>
                  <a:cubicBezTo>
                    <a:pt x="8" y="0"/>
                    <a:pt x="6" y="1"/>
                    <a:pt x="5" y="1"/>
                  </a:cubicBezTo>
                  <a:cubicBezTo>
                    <a:pt x="4" y="2"/>
                    <a:pt x="2" y="3"/>
                    <a:pt x="2" y="4"/>
                  </a:cubicBezTo>
                  <a:cubicBezTo>
                    <a:pt x="1" y="6"/>
                    <a:pt x="0" y="7"/>
                    <a:pt x="0" y="8"/>
                  </a:cubicBezTo>
                  <a:cubicBezTo>
                    <a:pt x="0" y="10"/>
                    <a:pt x="1" y="11"/>
                    <a:pt x="2" y="13"/>
                  </a:cubicBezTo>
                  <a:cubicBezTo>
                    <a:pt x="3" y="14"/>
                    <a:pt x="4" y="15"/>
                    <a:pt x="5" y="16"/>
                  </a:cubicBezTo>
                  <a:cubicBezTo>
                    <a:pt x="7" y="17"/>
                    <a:pt x="8" y="17"/>
                    <a:pt x="9" y="18"/>
                  </a:cubicBezTo>
                  <a:cubicBezTo>
                    <a:pt x="11" y="18"/>
                    <a:pt x="12" y="18"/>
                    <a:pt x="14" y="17"/>
                  </a:cubicBezTo>
                  <a:cubicBezTo>
                    <a:pt x="15" y="17"/>
                    <a:pt x="16" y="16"/>
                    <a:pt x="18" y="15"/>
                  </a:cubicBezTo>
                  <a:cubicBezTo>
                    <a:pt x="20" y="13"/>
                    <a:pt x="21" y="12"/>
                    <a:pt x="21" y="12"/>
                  </a:cubicBezTo>
                  <a:cubicBezTo>
                    <a:pt x="22" y="12"/>
                    <a:pt x="23" y="11"/>
                    <a:pt x="24" y="11"/>
                  </a:cubicBezTo>
                  <a:cubicBezTo>
                    <a:pt x="25" y="11"/>
                    <a:pt x="26" y="12"/>
                    <a:pt x="27" y="12"/>
                  </a:cubicBezTo>
                  <a:cubicBezTo>
                    <a:pt x="28" y="13"/>
                    <a:pt x="29" y="14"/>
                    <a:pt x="29" y="14"/>
                  </a:cubicBezTo>
                  <a:cubicBezTo>
                    <a:pt x="30" y="15"/>
                    <a:pt x="30" y="16"/>
                    <a:pt x="30" y="17"/>
                  </a:cubicBezTo>
                  <a:cubicBezTo>
                    <a:pt x="30" y="18"/>
                    <a:pt x="30" y="19"/>
                    <a:pt x="29" y="20"/>
                  </a:cubicBezTo>
                  <a:cubicBezTo>
                    <a:pt x="28" y="21"/>
                    <a:pt x="27" y="22"/>
                    <a:pt x="26" y="22"/>
                  </a:cubicBezTo>
                  <a:cubicBezTo>
                    <a:pt x="25" y="23"/>
                    <a:pt x="24" y="23"/>
                    <a:pt x="23" y="23"/>
                  </a:cubicBezTo>
                  <a:cubicBezTo>
                    <a:pt x="21" y="23"/>
                    <a:pt x="20" y="22"/>
                    <a:pt x="19" y="22"/>
                  </a:cubicBezTo>
                  <a:cubicBezTo>
                    <a:pt x="17" y="24"/>
                    <a:pt x="17" y="24"/>
                    <a:pt x="17" y="24"/>
                  </a:cubicBezTo>
                  <a:cubicBezTo>
                    <a:pt x="19" y="25"/>
                    <a:pt x="21" y="26"/>
                    <a:pt x="23" y="26"/>
                  </a:cubicBezTo>
                  <a:cubicBezTo>
                    <a:pt x="25" y="27"/>
                    <a:pt x="27" y="26"/>
                    <a:pt x="29" y="26"/>
                  </a:cubicBezTo>
                  <a:cubicBezTo>
                    <a:pt x="30" y="25"/>
                    <a:pt x="31" y="24"/>
                    <a:pt x="33" y="22"/>
                  </a:cubicBezTo>
                  <a:cubicBezTo>
                    <a:pt x="33" y="21"/>
                    <a:pt x="34" y="19"/>
                    <a:pt x="34" y="18"/>
                  </a:cubicBezTo>
                  <a:cubicBezTo>
                    <a:pt x="34" y="16"/>
                    <a:pt x="33" y="15"/>
                    <a:pt x="32" y="13"/>
                  </a:cubicBezTo>
                  <a:cubicBezTo>
                    <a:pt x="31" y="12"/>
                    <a:pt x="30" y="11"/>
                    <a:pt x="28" y="10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33" name="iṩlîḍe"/>
            <p:cNvSpPr/>
            <p:nvPr/>
          </p:nvSpPr>
          <p:spPr bwMode="auto">
            <a:xfrm>
              <a:off x="10324" y="2141"/>
              <a:ext cx="186" cy="107"/>
            </a:xfrm>
            <a:custGeom>
              <a:avLst/>
              <a:gdLst>
                <a:gd name="T0" fmla="*/ 0 w 108"/>
                <a:gd name="T1" fmla="*/ 9 h 62"/>
                <a:gd name="T2" fmla="*/ 101 w 108"/>
                <a:gd name="T3" fmla="*/ 62 h 62"/>
                <a:gd name="T4" fmla="*/ 108 w 108"/>
                <a:gd name="T5" fmla="*/ 52 h 62"/>
                <a:gd name="T6" fmla="*/ 6 w 108"/>
                <a:gd name="T7" fmla="*/ 0 h 62"/>
                <a:gd name="T8" fmla="*/ 0 w 108"/>
                <a:gd name="T9" fmla="*/ 9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" h="62">
                  <a:moveTo>
                    <a:pt x="0" y="9"/>
                  </a:moveTo>
                  <a:lnTo>
                    <a:pt x="101" y="62"/>
                  </a:lnTo>
                  <a:lnTo>
                    <a:pt x="108" y="52"/>
                  </a:lnTo>
                  <a:lnTo>
                    <a:pt x="6" y="0"/>
                  </a:lnTo>
                  <a:lnTo>
                    <a:pt x="0" y="9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34" name="ïṣlíḋe"/>
            <p:cNvSpPr/>
            <p:nvPr/>
          </p:nvSpPr>
          <p:spPr bwMode="auto">
            <a:xfrm>
              <a:off x="10351" y="2027"/>
              <a:ext cx="204" cy="136"/>
            </a:xfrm>
            <a:custGeom>
              <a:avLst/>
              <a:gdLst>
                <a:gd name="T0" fmla="*/ 39 w 118"/>
                <a:gd name="T1" fmla="*/ 6 h 79"/>
                <a:gd name="T2" fmla="*/ 26 w 118"/>
                <a:gd name="T3" fmla="*/ 0 h 79"/>
                <a:gd name="T4" fmla="*/ 0 w 118"/>
                <a:gd name="T5" fmla="*/ 52 h 79"/>
                <a:gd name="T6" fmla="*/ 13 w 118"/>
                <a:gd name="T7" fmla="*/ 59 h 79"/>
                <a:gd name="T8" fmla="*/ 23 w 118"/>
                <a:gd name="T9" fmla="*/ 36 h 79"/>
                <a:gd name="T10" fmla="*/ 115 w 118"/>
                <a:gd name="T11" fmla="*/ 79 h 79"/>
                <a:gd name="T12" fmla="*/ 118 w 118"/>
                <a:gd name="T13" fmla="*/ 69 h 79"/>
                <a:gd name="T14" fmla="*/ 26 w 118"/>
                <a:gd name="T15" fmla="*/ 29 h 79"/>
                <a:gd name="T16" fmla="*/ 39 w 118"/>
                <a:gd name="T17" fmla="*/ 6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8" h="79">
                  <a:moveTo>
                    <a:pt x="39" y="6"/>
                  </a:moveTo>
                  <a:lnTo>
                    <a:pt x="26" y="0"/>
                  </a:lnTo>
                  <a:lnTo>
                    <a:pt x="0" y="52"/>
                  </a:lnTo>
                  <a:lnTo>
                    <a:pt x="13" y="59"/>
                  </a:lnTo>
                  <a:lnTo>
                    <a:pt x="23" y="36"/>
                  </a:lnTo>
                  <a:lnTo>
                    <a:pt x="115" y="79"/>
                  </a:lnTo>
                  <a:lnTo>
                    <a:pt x="118" y="69"/>
                  </a:lnTo>
                  <a:lnTo>
                    <a:pt x="26" y="29"/>
                  </a:lnTo>
                  <a:lnTo>
                    <a:pt x="39" y="6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35" name="ísļiďè"/>
            <p:cNvSpPr/>
            <p:nvPr/>
          </p:nvSpPr>
          <p:spPr bwMode="auto">
            <a:xfrm>
              <a:off x="9420" y="2186"/>
              <a:ext cx="97" cy="129"/>
            </a:xfrm>
            <a:custGeom>
              <a:avLst/>
              <a:gdLst>
                <a:gd name="T0" fmla="*/ 17 w 17"/>
                <a:gd name="T1" fmla="*/ 1 h 23"/>
                <a:gd name="T2" fmla="*/ 17 w 17"/>
                <a:gd name="T3" fmla="*/ 0 h 23"/>
                <a:gd name="T4" fmla="*/ 10 w 17"/>
                <a:gd name="T5" fmla="*/ 0 h 23"/>
                <a:gd name="T6" fmla="*/ 10 w 17"/>
                <a:gd name="T7" fmla="*/ 1 h 23"/>
                <a:gd name="T8" fmla="*/ 12 w 17"/>
                <a:gd name="T9" fmla="*/ 1 h 23"/>
                <a:gd name="T10" fmla="*/ 13 w 17"/>
                <a:gd name="T11" fmla="*/ 2 h 23"/>
                <a:gd name="T12" fmla="*/ 13 w 17"/>
                <a:gd name="T13" fmla="*/ 3 h 23"/>
                <a:gd name="T14" fmla="*/ 11 w 17"/>
                <a:gd name="T15" fmla="*/ 5 h 23"/>
                <a:gd name="T16" fmla="*/ 5 w 17"/>
                <a:gd name="T17" fmla="*/ 16 h 23"/>
                <a:gd name="T18" fmla="*/ 3 w 17"/>
                <a:gd name="T19" fmla="*/ 18 h 23"/>
                <a:gd name="T20" fmla="*/ 2 w 17"/>
                <a:gd name="T21" fmla="*/ 19 h 23"/>
                <a:gd name="T22" fmla="*/ 0 w 17"/>
                <a:gd name="T23" fmla="*/ 18 h 23"/>
                <a:gd name="T24" fmla="*/ 0 w 17"/>
                <a:gd name="T25" fmla="*/ 19 h 23"/>
                <a:gd name="T26" fmla="*/ 8 w 17"/>
                <a:gd name="T27" fmla="*/ 23 h 23"/>
                <a:gd name="T28" fmla="*/ 8 w 17"/>
                <a:gd name="T29" fmla="*/ 22 h 23"/>
                <a:gd name="T30" fmla="*/ 6 w 17"/>
                <a:gd name="T31" fmla="*/ 21 h 23"/>
                <a:gd name="T32" fmla="*/ 6 w 17"/>
                <a:gd name="T33" fmla="*/ 20 h 23"/>
                <a:gd name="T34" fmla="*/ 7 w 17"/>
                <a:gd name="T35" fmla="*/ 18 h 23"/>
                <a:gd name="T36" fmla="*/ 17 w 17"/>
                <a:gd name="T37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7" h="23">
                  <a:moveTo>
                    <a:pt x="17" y="1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1" y="1"/>
                    <a:pt x="12" y="1"/>
                    <a:pt x="12" y="1"/>
                  </a:cubicBezTo>
                  <a:cubicBezTo>
                    <a:pt x="12" y="1"/>
                    <a:pt x="13" y="1"/>
                    <a:pt x="13" y="2"/>
                  </a:cubicBezTo>
                  <a:cubicBezTo>
                    <a:pt x="13" y="2"/>
                    <a:pt x="13" y="2"/>
                    <a:pt x="13" y="3"/>
                  </a:cubicBezTo>
                  <a:cubicBezTo>
                    <a:pt x="13" y="3"/>
                    <a:pt x="12" y="4"/>
                    <a:pt x="11" y="5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4" y="18"/>
                    <a:pt x="4" y="18"/>
                    <a:pt x="3" y="18"/>
                  </a:cubicBezTo>
                  <a:cubicBezTo>
                    <a:pt x="3" y="19"/>
                    <a:pt x="3" y="19"/>
                    <a:pt x="2" y="19"/>
                  </a:cubicBezTo>
                  <a:cubicBezTo>
                    <a:pt x="2" y="19"/>
                    <a:pt x="1" y="18"/>
                    <a:pt x="0" y="18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7" y="22"/>
                    <a:pt x="7" y="21"/>
                    <a:pt x="6" y="21"/>
                  </a:cubicBezTo>
                  <a:cubicBezTo>
                    <a:pt x="6" y="21"/>
                    <a:pt x="6" y="20"/>
                    <a:pt x="6" y="20"/>
                  </a:cubicBezTo>
                  <a:cubicBezTo>
                    <a:pt x="6" y="20"/>
                    <a:pt x="7" y="19"/>
                    <a:pt x="7" y="18"/>
                  </a:cubicBezTo>
                  <a:lnTo>
                    <a:pt x="17" y="1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36" name="íṡlïde"/>
            <p:cNvSpPr/>
            <p:nvPr/>
          </p:nvSpPr>
          <p:spPr bwMode="auto">
            <a:xfrm>
              <a:off x="9601" y="2230"/>
              <a:ext cx="85" cy="141"/>
            </a:xfrm>
            <a:custGeom>
              <a:avLst/>
              <a:gdLst>
                <a:gd name="T0" fmla="*/ 9 w 15"/>
                <a:gd name="T1" fmla="*/ 1 h 25"/>
                <a:gd name="T2" fmla="*/ 4 w 15"/>
                <a:gd name="T3" fmla="*/ 2 h 25"/>
                <a:gd name="T4" fmla="*/ 2 w 15"/>
                <a:gd name="T5" fmla="*/ 5 h 25"/>
                <a:gd name="T6" fmla="*/ 2 w 15"/>
                <a:gd name="T7" fmla="*/ 8 h 25"/>
                <a:gd name="T8" fmla="*/ 5 w 15"/>
                <a:gd name="T9" fmla="*/ 12 h 25"/>
                <a:gd name="T10" fmla="*/ 1 w 15"/>
                <a:gd name="T11" fmla="*/ 15 h 25"/>
                <a:gd name="T12" fmla="*/ 0 w 15"/>
                <a:gd name="T13" fmla="*/ 18 h 25"/>
                <a:gd name="T14" fmla="*/ 1 w 15"/>
                <a:gd name="T15" fmla="*/ 22 h 25"/>
                <a:gd name="T16" fmla="*/ 6 w 15"/>
                <a:gd name="T17" fmla="*/ 25 h 25"/>
                <a:gd name="T18" fmla="*/ 11 w 15"/>
                <a:gd name="T19" fmla="*/ 24 h 25"/>
                <a:gd name="T20" fmla="*/ 14 w 15"/>
                <a:gd name="T21" fmla="*/ 20 h 25"/>
                <a:gd name="T22" fmla="*/ 13 w 15"/>
                <a:gd name="T23" fmla="*/ 16 h 25"/>
                <a:gd name="T24" fmla="*/ 9 w 15"/>
                <a:gd name="T25" fmla="*/ 12 h 25"/>
                <a:gd name="T26" fmla="*/ 14 w 15"/>
                <a:gd name="T27" fmla="*/ 9 h 25"/>
                <a:gd name="T28" fmla="*/ 15 w 15"/>
                <a:gd name="T29" fmla="*/ 7 h 25"/>
                <a:gd name="T30" fmla="*/ 14 w 15"/>
                <a:gd name="T31" fmla="*/ 3 h 25"/>
                <a:gd name="T32" fmla="*/ 9 w 15"/>
                <a:gd name="T33" fmla="*/ 1 h 25"/>
                <a:gd name="T34" fmla="*/ 11 w 15"/>
                <a:gd name="T35" fmla="*/ 19 h 25"/>
                <a:gd name="T36" fmla="*/ 11 w 15"/>
                <a:gd name="T37" fmla="*/ 21 h 25"/>
                <a:gd name="T38" fmla="*/ 10 w 15"/>
                <a:gd name="T39" fmla="*/ 23 h 25"/>
                <a:gd name="T40" fmla="*/ 6 w 15"/>
                <a:gd name="T41" fmla="*/ 24 h 25"/>
                <a:gd name="T42" fmla="*/ 3 w 15"/>
                <a:gd name="T43" fmla="*/ 22 h 25"/>
                <a:gd name="T44" fmla="*/ 3 w 15"/>
                <a:gd name="T45" fmla="*/ 18 h 25"/>
                <a:gd name="T46" fmla="*/ 4 w 15"/>
                <a:gd name="T47" fmla="*/ 15 h 25"/>
                <a:gd name="T48" fmla="*/ 6 w 15"/>
                <a:gd name="T49" fmla="*/ 13 h 25"/>
                <a:gd name="T50" fmla="*/ 11 w 15"/>
                <a:gd name="T51" fmla="*/ 19 h 25"/>
                <a:gd name="T52" fmla="*/ 12 w 15"/>
                <a:gd name="T53" fmla="*/ 8 h 25"/>
                <a:gd name="T54" fmla="*/ 8 w 15"/>
                <a:gd name="T55" fmla="*/ 11 h 25"/>
                <a:gd name="T56" fmla="*/ 6 w 15"/>
                <a:gd name="T57" fmla="*/ 8 h 25"/>
                <a:gd name="T58" fmla="*/ 5 w 15"/>
                <a:gd name="T59" fmla="*/ 6 h 25"/>
                <a:gd name="T60" fmla="*/ 5 w 15"/>
                <a:gd name="T61" fmla="*/ 5 h 25"/>
                <a:gd name="T62" fmla="*/ 6 w 15"/>
                <a:gd name="T63" fmla="*/ 2 h 25"/>
                <a:gd name="T64" fmla="*/ 9 w 15"/>
                <a:gd name="T65" fmla="*/ 2 h 25"/>
                <a:gd name="T66" fmla="*/ 12 w 15"/>
                <a:gd name="T67" fmla="*/ 3 h 25"/>
                <a:gd name="T68" fmla="*/ 12 w 15"/>
                <a:gd name="T69" fmla="*/ 6 h 25"/>
                <a:gd name="T70" fmla="*/ 12 w 15"/>
                <a:gd name="T71" fmla="*/ 8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5" h="25">
                  <a:moveTo>
                    <a:pt x="9" y="1"/>
                  </a:moveTo>
                  <a:cubicBezTo>
                    <a:pt x="7" y="0"/>
                    <a:pt x="6" y="1"/>
                    <a:pt x="4" y="2"/>
                  </a:cubicBezTo>
                  <a:cubicBezTo>
                    <a:pt x="3" y="3"/>
                    <a:pt x="2" y="4"/>
                    <a:pt x="2" y="5"/>
                  </a:cubicBezTo>
                  <a:cubicBezTo>
                    <a:pt x="2" y="6"/>
                    <a:pt x="2" y="7"/>
                    <a:pt x="2" y="8"/>
                  </a:cubicBezTo>
                  <a:cubicBezTo>
                    <a:pt x="3" y="9"/>
                    <a:pt x="4" y="11"/>
                    <a:pt x="5" y="12"/>
                  </a:cubicBezTo>
                  <a:cubicBezTo>
                    <a:pt x="4" y="13"/>
                    <a:pt x="2" y="14"/>
                    <a:pt x="1" y="15"/>
                  </a:cubicBezTo>
                  <a:cubicBezTo>
                    <a:pt x="0" y="16"/>
                    <a:pt x="0" y="17"/>
                    <a:pt x="0" y="18"/>
                  </a:cubicBezTo>
                  <a:cubicBezTo>
                    <a:pt x="0" y="19"/>
                    <a:pt x="0" y="21"/>
                    <a:pt x="1" y="22"/>
                  </a:cubicBezTo>
                  <a:cubicBezTo>
                    <a:pt x="2" y="24"/>
                    <a:pt x="4" y="24"/>
                    <a:pt x="6" y="25"/>
                  </a:cubicBezTo>
                  <a:cubicBezTo>
                    <a:pt x="8" y="25"/>
                    <a:pt x="10" y="25"/>
                    <a:pt x="11" y="24"/>
                  </a:cubicBezTo>
                  <a:cubicBezTo>
                    <a:pt x="13" y="23"/>
                    <a:pt x="14" y="21"/>
                    <a:pt x="14" y="20"/>
                  </a:cubicBezTo>
                  <a:cubicBezTo>
                    <a:pt x="14" y="18"/>
                    <a:pt x="14" y="17"/>
                    <a:pt x="13" y="16"/>
                  </a:cubicBezTo>
                  <a:cubicBezTo>
                    <a:pt x="12" y="15"/>
                    <a:pt x="11" y="14"/>
                    <a:pt x="9" y="12"/>
                  </a:cubicBezTo>
                  <a:cubicBezTo>
                    <a:pt x="11" y="11"/>
                    <a:pt x="13" y="10"/>
                    <a:pt x="14" y="9"/>
                  </a:cubicBezTo>
                  <a:cubicBezTo>
                    <a:pt x="14" y="8"/>
                    <a:pt x="15" y="7"/>
                    <a:pt x="15" y="7"/>
                  </a:cubicBezTo>
                  <a:cubicBezTo>
                    <a:pt x="15" y="5"/>
                    <a:pt x="15" y="4"/>
                    <a:pt x="14" y="3"/>
                  </a:cubicBezTo>
                  <a:cubicBezTo>
                    <a:pt x="13" y="2"/>
                    <a:pt x="11" y="1"/>
                    <a:pt x="9" y="1"/>
                  </a:cubicBezTo>
                  <a:close/>
                  <a:moveTo>
                    <a:pt x="11" y="19"/>
                  </a:moveTo>
                  <a:cubicBezTo>
                    <a:pt x="11" y="19"/>
                    <a:pt x="11" y="20"/>
                    <a:pt x="11" y="21"/>
                  </a:cubicBezTo>
                  <a:cubicBezTo>
                    <a:pt x="11" y="22"/>
                    <a:pt x="10" y="23"/>
                    <a:pt x="10" y="23"/>
                  </a:cubicBezTo>
                  <a:cubicBezTo>
                    <a:pt x="9" y="24"/>
                    <a:pt x="8" y="24"/>
                    <a:pt x="6" y="24"/>
                  </a:cubicBezTo>
                  <a:cubicBezTo>
                    <a:pt x="5" y="24"/>
                    <a:pt x="4" y="23"/>
                    <a:pt x="3" y="22"/>
                  </a:cubicBezTo>
                  <a:cubicBezTo>
                    <a:pt x="3" y="21"/>
                    <a:pt x="2" y="20"/>
                    <a:pt x="3" y="18"/>
                  </a:cubicBezTo>
                  <a:cubicBezTo>
                    <a:pt x="3" y="17"/>
                    <a:pt x="3" y="16"/>
                    <a:pt x="4" y="15"/>
                  </a:cubicBezTo>
                  <a:cubicBezTo>
                    <a:pt x="4" y="15"/>
                    <a:pt x="5" y="14"/>
                    <a:pt x="6" y="13"/>
                  </a:cubicBezTo>
                  <a:cubicBezTo>
                    <a:pt x="9" y="15"/>
                    <a:pt x="10" y="17"/>
                    <a:pt x="11" y="19"/>
                  </a:cubicBezTo>
                  <a:close/>
                  <a:moveTo>
                    <a:pt x="12" y="8"/>
                  </a:moveTo>
                  <a:cubicBezTo>
                    <a:pt x="11" y="9"/>
                    <a:pt x="10" y="10"/>
                    <a:pt x="8" y="11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5" y="8"/>
                    <a:pt x="5" y="7"/>
                    <a:pt x="5" y="6"/>
                  </a:cubicBezTo>
                  <a:cubicBezTo>
                    <a:pt x="5" y="6"/>
                    <a:pt x="4" y="5"/>
                    <a:pt x="5" y="5"/>
                  </a:cubicBezTo>
                  <a:cubicBezTo>
                    <a:pt x="5" y="4"/>
                    <a:pt x="5" y="3"/>
                    <a:pt x="6" y="2"/>
                  </a:cubicBezTo>
                  <a:cubicBezTo>
                    <a:pt x="7" y="2"/>
                    <a:pt x="8" y="2"/>
                    <a:pt x="9" y="2"/>
                  </a:cubicBezTo>
                  <a:cubicBezTo>
                    <a:pt x="10" y="2"/>
                    <a:pt x="11" y="2"/>
                    <a:pt x="12" y="3"/>
                  </a:cubicBezTo>
                  <a:cubicBezTo>
                    <a:pt x="12" y="4"/>
                    <a:pt x="13" y="5"/>
                    <a:pt x="12" y="6"/>
                  </a:cubicBezTo>
                  <a:cubicBezTo>
                    <a:pt x="12" y="7"/>
                    <a:pt x="12" y="8"/>
                    <a:pt x="12" y="8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37" name="iṩlide"/>
            <p:cNvSpPr/>
            <p:nvPr/>
          </p:nvSpPr>
          <p:spPr bwMode="auto">
            <a:xfrm>
              <a:off x="9775" y="2230"/>
              <a:ext cx="91" cy="148"/>
            </a:xfrm>
            <a:custGeom>
              <a:avLst/>
              <a:gdLst>
                <a:gd name="T0" fmla="*/ 15 w 16"/>
                <a:gd name="T1" fmla="*/ 16 h 26"/>
                <a:gd name="T2" fmla="*/ 15 w 16"/>
                <a:gd name="T3" fmla="*/ 9 h 26"/>
                <a:gd name="T4" fmla="*/ 12 w 16"/>
                <a:gd name="T5" fmla="*/ 2 h 26"/>
                <a:gd name="T6" fmla="*/ 6 w 16"/>
                <a:gd name="T7" fmla="*/ 1 h 26"/>
                <a:gd name="T8" fmla="*/ 1 w 16"/>
                <a:gd name="T9" fmla="*/ 4 h 26"/>
                <a:gd name="T10" fmla="*/ 0 w 16"/>
                <a:gd name="T11" fmla="*/ 10 h 26"/>
                <a:gd name="T12" fmla="*/ 3 w 16"/>
                <a:gd name="T13" fmla="*/ 15 h 26"/>
                <a:gd name="T14" fmla="*/ 8 w 16"/>
                <a:gd name="T15" fmla="*/ 16 h 26"/>
                <a:gd name="T16" fmla="*/ 12 w 16"/>
                <a:gd name="T17" fmla="*/ 13 h 26"/>
                <a:gd name="T18" fmla="*/ 11 w 16"/>
                <a:gd name="T19" fmla="*/ 19 h 26"/>
                <a:gd name="T20" fmla="*/ 8 w 16"/>
                <a:gd name="T21" fmla="*/ 23 h 26"/>
                <a:gd name="T22" fmla="*/ 4 w 16"/>
                <a:gd name="T23" fmla="*/ 25 h 26"/>
                <a:gd name="T24" fmla="*/ 4 w 16"/>
                <a:gd name="T25" fmla="*/ 26 h 26"/>
                <a:gd name="T26" fmla="*/ 5 w 16"/>
                <a:gd name="T27" fmla="*/ 26 h 26"/>
                <a:gd name="T28" fmla="*/ 11 w 16"/>
                <a:gd name="T29" fmla="*/ 23 h 26"/>
                <a:gd name="T30" fmla="*/ 15 w 16"/>
                <a:gd name="T31" fmla="*/ 16 h 26"/>
                <a:gd name="T32" fmla="*/ 11 w 16"/>
                <a:gd name="T33" fmla="*/ 13 h 26"/>
                <a:gd name="T34" fmla="*/ 9 w 16"/>
                <a:gd name="T35" fmla="*/ 14 h 26"/>
                <a:gd name="T36" fmla="*/ 6 w 16"/>
                <a:gd name="T37" fmla="*/ 13 h 26"/>
                <a:gd name="T38" fmla="*/ 3 w 16"/>
                <a:gd name="T39" fmla="*/ 8 h 26"/>
                <a:gd name="T40" fmla="*/ 3 w 16"/>
                <a:gd name="T41" fmla="*/ 4 h 26"/>
                <a:gd name="T42" fmla="*/ 6 w 16"/>
                <a:gd name="T43" fmla="*/ 2 h 26"/>
                <a:gd name="T44" fmla="*/ 8 w 16"/>
                <a:gd name="T45" fmla="*/ 2 h 26"/>
                <a:gd name="T46" fmla="*/ 11 w 16"/>
                <a:gd name="T47" fmla="*/ 5 h 26"/>
                <a:gd name="T48" fmla="*/ 12 w 16"/>
                <a:gd name="T49" fmla="*/ 8 h 26"/>
                <a:gd name="T50" fmla="*/ 12 w 16"/>
                <a:gd name="T51" fmla="*/ 12 h 26"/>
                <a:gd name="T52" fmla="*/ 11 w 16"/>
                <a:gd name="T53" fmla="*/ 1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" h="26">
                  <a:moveTo>
                    <a:pt x="15" y="16"/>
                  </a:moveTo>
                  <a:cubicBezTo>
                    <a:pt x="16" y="14"/>
                    <a:pt x="16" y="11"/>
                    <a:pt x="15" y="9"/>
                  </a:cubicBezTo>
                  <a:cubicBezTo>
                    <a:pt x="15" y="6"/>
                    <a:pt x="14" y="4"/>
                    <a:pt x="12" y="2"/>
                  </a:cubicBezTo>
                  <a:cubicBezTo>
                    <a:pt x="10" y="1"/>
                    <a:pt x="8" y="0"/>
                    <a:pt x="6" y="1"/>
                  </a:cubicBezTo>
                  <a:cubicBezTo>
                    <a:pt x="4" y="1"/>
                    <a:pt x="2" y="2"/>
                    <a:pt x="1" y="4"/>
                  </a:cubicBezTo>
                  <a:cubicBezTo>
                    <a:pt x="0" y="6"/>
                    <a:pt x="0" y="8"/>
                    <a:pt x="0" y="10"/>
                  </a:cubicBezTo>
                  <a:cubicBezTo>
                    <a:pt x="1" y="12"/>
                    <a:pt x="1" y="14"/>
                    <a:pt x="3" y="15"/>
                  </a:cubicBezTo>
                  <a:cubicBezTo>
                    <a:pt x="4" y="16"/>
                    <a:pt x="6" y="16"/>
                    <a:pt x="8" y="16"/>
                  </a:cubicBezTo>
                  <a:cubicBezTo>
                    <a:pt x="9" y="16"/>
                    <a:pt x="11" y="15"/>
                    <a:pt x="12" y="13"/>
                  </a:cubicBezTo>
                  <a:cubicBezTo>
                    <a:pt x="12" y="15"/>
                    <a:pt x="12" y="17"/>
                    <a:pt x="11" y="19"/>
                  </a:cubicBezTo>
                  <a:cubicBezTo>
                    <a:pt x="10" y="21"/>
                    <a:pt x="9" y="22"/>
                    <a:pt x="8" y="23"/>
                  </a:cubicBezTo>
                  <a:cubicBezTo>
                    <a:pt x="6" y="24"/>
                    <a:pt x="5" y="25"/>
                    <a:pt x="4" y="25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7" y="25"/>
                    <a:pt x="9" y="24"/>
                    <a:pt x="11" y="23"/>
                  </a:cubicBezTo>
                  <a:cubicBezTo>
                    <a:pt x="13" y="21"/>
                    <a:pt x="14" y="19"/>
                    <a:pt x="15" y="16"/>
                  </a:cubicBezTo>
                  <a:close/>
                  <a:moveTo>
                    <a:pt x="11" y="13"/>
                  </a:moveTo>
                  <a:cubicBezTo>
                    <a:pt x="10" y="14"/>
                    <a:pt x="9" y="14"/>
                    <a:pt x="9" y="14"/>
                  </a:cubicBezTo>
                  <a:cubicBezTo>
                    <a:pt x="8" y="14"/>
                    <a:pt x="7" y="14"/>
                    <a:pt x="6" y="13"/>
                  </a:cubicBezTo>
                  <a:cubicBezTo>
                    <a:pt x="4" y="12"/>
                    <a:pt x="3" y="10"/>
                    <a:pt x="3" y="8"/>
                  </a:cubicBezTo>
                  <a:cubicBezTo>
                    <a:pt x="3" y="6"/>
                    <a:pt x="3" y="5"/>
                    <a:pt x="3" y="4"/>
                  </a:cubicBezTo>
                  <a:cubicBezTo>
                    <a:pt x="4" y="3"/>
                    <a:pt x="5" y="2"/>
                    <a:pt x="6" y="2"/>
                  </a:cubicBezTo>
                  <a:cubicBezTo>
                    <a:pt x="7" y="2"/>
                    <a:pt x="8" y="2"/>
                    <a:pt x="8" y="2"/>
                  </a:cubicBezTo>
                  <a:cubicBezTo>
                    <a:pt x="9" y="3"/>
                    <a:pt x="10" y="4"/>
                    <a:pt x="11" y="5"/>
                  </a:cubicBezTo>
                  <a:cubicBezTo>
                    <a:pt x="11" y="6"/>
                    <a:pt x="12" y="7"/>
                    <a:pt x="12" y="8"/>
                  </a:cubicBezTo>
                  <a:cubicBezTo>
                    <a:pt x="12" y="9"/>
                    <a:pt x="12" y="10"/>
                    <a:pt x="12" y="12"/>
                  </a:cubicBezTo>
                  <a:cubicBezTo>
                    <a:pt x="12" y="13"/>
                    <a:pt x="11" y="13"/>
                    <a:pt x="11" y="13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38" name="îs1ïde"/>
            <p:cNvSpPr/>
            <p:nvPr/>
          </p:nvSpPr>
          <p:spPr bwMode="auto">
            <a:xfrm>
              <a:off x="9934" y="2208"/>
              <a:ext cx="79" cy="141"/>
            </a:xfrm>
            <a:custGeom>
              <a:avLst/>
              <a:gdLst>
                <a:gd name="T0" fmla="*/ 11 w 14"/>
                <a:gd name="T1" fmla="*/ 24 h 25"/>
                <a:gd name="T2" fmla="*/ 14 w 14"/>
                <a:gd name="T3" fmla="*/ 0 h 25"/>
                <a:gd name="T4" fmla="*/ 14 w 14"/>
                <a:gd name="T5" fmla="*/ 0 h 25"/>
                <a:gd name="T6" fmla="*/ 1 w 14"/>
                <a:gd name="T7" fmla="*/ 2 h 25"/>
                <a:gd name="T8" fmla="*/ 0 w 14"/>
                <a:gd name="T9" fmla="*/ 8 h 25"/>
                <a:gd name="T10" fmla="*/ 0 w 14"/>
                <a:gd name="T11" fmla="*/ 8 h 25"/>
                <a:gd name="T12" fmla="*/ 2 w 14"/>
                <a:gd name="T13" fmla="*/ 5 h 25"/>
                <a:gd name="T14" fmla="*/ 5 w 14"/>
                <a:gd name="T15" fmla="*/ 4 h 25"/>
                <a:gd name="T16" fmla="*/ 12 w 14"/>
                <a:gd name="T17" fmla="*/ 3 h 25"/>
                <a:gd name="T18" fmla="*/ 9 w 14"/>
                <a:gd name="T19" fmla="*/ 25 h 25"/>
                <a:gd name="T20" fmla="*/ 11 w 14"/>
                <a:gd name="T21" fmla="*/ 2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" h="25">
                  <a:moveTo>
                    <a:pt x="11" y="24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1" y="7"/>
                    <a:pt x="1" y="6"/>
                    <a:pt x="2" y="5"/>
                  </a:cubicBezTo>
                  <a:cubicBezTo>
                    <a:pt x="3" y="5"/>
                    <a:pt x="4" y="4"/>
                    <a:pt x="5" y="4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9" y="25"/>
                    <a:pt x="9" y="25"/>
                    <a:pt x="9" y="25"/>
                  </a:cubicBezTo>
                  <a:lnTo>
                    <a:pt x="11" y="24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39" name="i$ľïḑe"/>
            <p:cNvSpPr/>
            <p:nvPr/>
          </p:nvSpPr>
          <p:spPr bwMode="auto">
            <a:xfrm>
              <a:off x="8868" y="1425"/>
              <a:ext cx="85" cy="57"/>
            </a:xfrm>
            <a:custGeom>
              <a:avLst/>
              <a:gdLst>
                <a:gd name="T0" fmla="*/ 8 w 15"/>
                <a:gd name="T1" fmla="*/ 7 h 10"/>
                <a:gd name="T2" fmla="*/ 12 w 15"/>
                <a:gd name="T3" fmla="*/ 10 h 10"/>
                <a:gd name="T4" fmla="*/ 14 w 15"/>
                <a:gd name="T5" fmla="*/ 3 h 10"/>
                <a:gd name="T6" fmla="*/ 10 w 15"/>
                <a:gd name="T7" fmla="*/ 0 h 10"/>
                <a:gd name="T8" fmla="*/ 0 w 15"/>
                <a:gd name="T9" fmla="*/ 2 h 10"/>
                <a:gd name="T10" fmla="*/ 8 w 15"/>
                <a:gd name="T11" fmla="*/ 7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0">
                  <a:moveTo>
                    <a:pt x="8" y="7"/>
                  </a:moveTo>
                  <a:cubicBezTo>
                    <a:pt x="12" y="10"/>
                    <a:pt x="12" y="10"/>
                    <a:pt x="12" y="10"/>
                  </a:cubicBezTo>
                  <a:cubicBezTo>
                    <a:pt x="12" y="7"/>
                    <a:pt x="15" y="5"/>
                    <a:pt x="14" y="3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7" y="0"/>
                    <a:pt x="3" y="0"/>
                    <a:pt x="0" y="2"/>
                  </a:cubicBezTo>
                  <a:cubicBezTo>
                    <a:pt x="1" y="4"/>
                    <a:pt x="4" y="8"/>
                    <a:pt x="8" y="7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40" name="iŝļíḍè"/>
            <p:cNvSpPr/>
            <p:nvPr/>
          </p:nvSpPr>
          <p:spPr bwMode="auto">
            <a:xfrm>
              <a:off x="8940" y="1504"/>
              <a:ext cx="67" cy="47"/>
            </a:xfrm>
            <a:custGeom>
              <a:avLst/>
              <a:gdLst>
                <a:gd name="T0" fmla="*/ 7 w 12"/>
                <a:gd name="T1" fmla="*/ 7 h 8"/>
                <a:gd name="T2" fmla="*/ 9 w 12"/>
                <a:gd name="T3" fmla="*/ 8 h 8"/>
                <a:gd name="T4" fmla="*/ 12 w 12"/>
                <a:gd name="T5" fmla="*/ 6 h 8"/>
                <a:gd name="T6" fmla="*/ 11 w 12"/>
                <a:gd name="T7" fmla="*/ 2 h 8"/>
                <a:gd name="T8" fmla="*/ 8 w 12"/>
                <a:gd name="T9" fmla="*/ 0 h 8"/>
                <a:gd name="T10" fmla="*/ 0 w 12"/>
                <a:gd name="T11" fmla="*/ 3 h 8"/>
                <a:gd name="T12" fmla="*/ 7 w 12"/>
                <a:gd name="T13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">
                  <a:moveTo>
                    <a:pt x="7" y="7"/>
                  </a:moveTo>
                  <a:cubicBezTo>
                    <a:pt x="9" y="8"/>
                    <a:pt x="9" y="8"/>
                    <a:pt x="9" y="8"/>
                  </a:cubicBezTo>
                  <a:cubicBezTo>
                    <a:pt x="10" y="8"/>
                    <a:pt x="11" y="6"/>
                    <a:pt x="12" y="6"/>
                  </a:cubicBezTo>
                  <a:cubicBezTo>
                    <a:pt x="12" y="4"/>
                    <a:pt x="11" y="2"/>
                    <a:pt x="11" y="2"/>
                  </a:cubicBezTo>
                  <a:cubicBezTo>
                    <a:pt x="11" y="0"/>
                    <a:pt x="9" y="1"/>
                    <a:pt x="8" y="0"/>
                  </a:cubicBezTo>
                  <a:cubicBezTo>
                    <a:pt x="5" y="1"/>
                    <a:pt x="1" y="0"/>
                    <a:pt x="0" y="3"/>
                  </a:cubicBezTo>
                  <a:cubicBezTo>
                    <a:pt x="2" y="5"/>
                    <a:pt x="5" y="6"/>
                    <a:pt x="7" y="7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41" name="íṩḻîḋê"/>
            <p:cNvSpPr/>
            <p:nvPr/>
          </p:nvSpPr>
          <p:spPr bwMode="auto">
            <a:xfrm>
              <a:off x="8980" y="1301"/>
              <a:ext cx="248" cy="409"/>
            </a:xfrm>
            <a:custGeom>
              <a:avLst/>
              <a:gdLst>
                <a:gd name="T0" fmla="*/ 9 w 44"/>
                <a:gd name="T1" fmla="*/ 32 h 72"/>
                <a:gd name="T2" fmla="*/ 12 w 44"/>
                <a:gd name="T3" fmla="*/ 31 h 72"/>
                <a:gd name="T4" fmla="*/ 15 w 44"/>
                <a:gd name="T5" fmla="*/ 33 h 72"/>
                <a:gd name="T6" fmla="*/ 13 w 44"/>
                <a:gd name="T7" fmla="*/ 44 h 72"/>
                <a:gd name="T8" fmla="*/ 8 w 44"/>
                <a:gd name="T9" fmla="*/ 41 h 72"/>
                <a:gd name="T10" fmla="*/ 14 w 44"/>
                <a:gd name="T11" fmla="*/ 68 h 72"/>
                <a:gd name="T12" fmla="*/ 26 w 44"/>
                <a:gd name="T13" fmla="*/ 72 h 72"/>
                <a:gd name="T14" fmla="*/ 27 w 44"/>
                <a:gd name="T15" fmla="*/ 69 h 72"/>
                <a:gd name="T16" fmla="*/ 15 w 44"/>
                <a:gd name="T17" fmla="*/ 52 h 72"/>
                <a:gd name="T18" fmla="*/ 21 w 44"/>
                <a:gd name="T19" fmla="*/ 49 h 72"/>
                <a:gd name="T20" fmla="*/ 21 w 44"/>
                <a:gd name="T21" fmla="*/ 40 h 72"/>
                <a:gd name="T22" fmla="*/ 26 w 44"/>
                <a:gd name="T23" fmla="*/ 45 h 72"/>
                <a:gd name="T24" fmla="*/ 19 w 44"/>
                <a:gd name="T25" fmla="*/ 31 h 72"/>
                <a:gd name="T26" fmla="*/ 19 w 44"/>
                <a:gd name="T27" fmla="*/ 21 h 72"/>
                <a:gd name="T28" fmla="*/ 30 w 44"/>
                <a:gd name="T29" fmla="*/ 30 h 72"/>
                <a:gd name="T30" fmla="*/ 26 w 44"/>
                <a:gd name="T31" fmla="*/ 19 h 72"/>
                <a:gd name="T32" fmla="*/ 29 w 44"/>
                <a:gd name="T33" fmla="*/ 16 h 72"/>
                <a:gd name="T34" fmla="*/ 43 w 44"/>
                <a:gd name="T35" fmla="*/ 28 h 72"/>
                <a:gd name="T36" fmla="*/ 29 w 44"/>
                <a:gd name="T37" fmla="*/ 8 h 72"/>
                <a:gd name="T38" fmla="*/ 24 w 44"/>
                <a:gd name="T39" fmla="*/ 6 h 72"/>
                <a:gd name="T40" fmla="*/ 24 w 44"/>
                <a:gd name="T41" fmla="*/ 13 h 72"/>
                <a:gd name="T42" fmla="*/ 17 w 44"/>
                <a:gd name="T43" fmla="*/ 11 h 72"/>
                <a:gd name="T44" fmla="*/ 16 w 44"/>
                <a:gd name="T45" fmla="*/ 0 h 72"/>
                <a:gd name="T46" fmla="*/ 14 w 44"/>
                <a:gd name="T47" fmla="*/ 6 h 72"/>
                <a:gd name="T48" fmla="*/ 9 w 44"/>
                <a:gd name="T49" fmla="*/ 8 h 72"/>
                <a:gd name="T50" fmla="*/ 16 w 44"/>
                <a:gd name="T51" fmla="*/ 16 h 72"/>
                <a:gd name="T52" fmla="*/ 16 w 44"/>
                <a:gd name="T53" fmla="*/ 25 h 72"/>
                <a:gd name="T54" fmla="*/ 11 w 44"/>
                <a:gd name="T55" fmla="*/ 20 h 72"/>
                <a:gd name="T56" fmla="*/ 0 w 44"/>
                <a:gd name="T57" fmla="*/ 19 h 72"/>
                <a:gd name="T58" fmla="*/ 9 w 44"/>
                <a:gd name="T59" fmla="*/ 28 h 72"/>
                <a:gd name="T60" fmla="*/ 9 w 44"/>
                <a:gd name="T61" fmla="*/ 3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4" h="72">
                  <a:moveTo>
                    <a:pt x="9" y="32"/>
                  </a:moveTo>
                  <a:cubicBezTo>
                    <a:pt x="10" y="33"/>
                    <a:pt x="11" y="32"/>
                    <a:pt x="12" y="31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6" y="37"/>
                    <a:pt x="15" y="41"/>
                    <a:pt x="13" y="44"/>
                  </a:cubicBezTo>
                  <a:cubicBezTo>
                    <a:pt x="11" y="46"/>
                    <a:pt x="10" y="42"/>
                    <a:pt x="8" y="41"/>
                  </a:cubicBezTo>
                  <a:cubicBezTo>
                    <a:pt x="10" y="50"/>
                    <a:pt x="15" y="60"/>
                    <a:pt x="14" y="68"/>
                  </a:cubicBezTo>
                  <a:cubicBezTo>
                    <a:pt x="20" y="72"/>
                    <a:pt x="24" y="72"/>
                    <a:pt x="26" y="72"/>
                  </a:cubicBezTo>
                  <a:cubicBezTo>
                    <a:pt x="27" y="69"/>
                    <a:pt x="27" y="69"/>
                    <a:pt x="27" y="69"/>
                  </a:cubicBezTo>
                  <a:cubicBezTo>
                    <a:pt x="19" y="64"/>
                    <a:pt x="16" y="54"/>
                    <a:pt x="15" y="52"/>
                  </a:cubicBezTo>
                  <a:cubicBezTo>
                    <a:pt x="21" y="49"/>
                    <a:pt x="21" y="49"/>
                    <a:pt x="21" y="49"/>
                  </a:cubicBezTo>
                  <a:cubicBezTo>
                    <a:pt x="21" y="46"/>
                    <a:pt x="20" y="41"/>
                    <a:pt x="21" y="40"/>
                  </a:cubicBezTo>
                  <a:cubicBezTo>
                    <a:pt x="24" y="41"/>
                    <a:pt x="25" y="43"/>
                    <a:pt x="26" y="45"/>
                  </a:cubicBezTo>
                  <a:cubicBezTo>
                    <a:pt x="33" y="42"/>
                    <a:pt x="22" y="36"/>
                    <a:pt x="19" y="31"/>
                  </a:cubicBezTo>
                  <a:cubicBezTo>
                    <a:pt x="19" y="27"/>
                    <a:pt x="19" y="24"/>
                    <a:pt x="19" y="21"/>
                  </a:cubicBezTo>
                  <a:cubicBezTo>
                    <a:pt x="23" y="22"/>
                    <a:pt x="27" y="27"/>
                    <a:pt x="30" y="30"/>
                  </a:cubicBezTo>
                  <a:cubicBezTo>
                    <a:pt x="33" y="27"/>
                    <a:pt x="27" y="23"/>
                    <a:pt x="26" y="19"/>
                  </a:cubicBezTo>
                  <a:cubicBezTo>
                    <a:pt x="25" y="17"/>
                    <a:pt x="27" y="17"/>
                    <a:pt x="29" y="16"/>
                  </a:cubicBezTo>
                  <a:cubicBezTo>
                    <a:pt x="43" y="28"/>
                    <a:pt x="43" y="28"/>
                    <a:pt x="43" y="28"/>
                  </a:cubicBezTo>
                  <a:cubicBezTo>
                    <a:pt x="44" y="21"/>
                    <a:pt x="34" y="15"/>
                    <a:pt x="29" y="8"/>
                  </a:cubicBezTo>
                  <a:cubicBezTo>
                    <a:pt x="30" y="6"/>
                    <a:pt x="29" y="4"/>
                    <a:pt x="24" y="6"/>
                  </a:cubicBezTo>
                  <a:cubicBezTo>
                    <a:pt x="22" y="6"/>
                    <a:pt x="19" y="7"/>
                    <a:pt x="24" y="13"/>
                  </a:cubicBezTo>
                  <a:cubicBezTo>
                    <a:pt x="21" y="17"/>
                    <a:pt x="19" y="12"/>
                    <a:pt x="17" y="11"/>
                  </a:cubicBezTo>
                  <a:cubicBezTo>
                    <a:pt x="18" y="6"/>
                    <a:pt x="20" y="1"/>
                    <a:pt x="16" y="0"/>
                  </a:cubicBezTo>
                  <a:cubicBezTo>
                    <a:pt x="16" y="2"/>
                    <a:pt x="16" y="4"/>
                    <a:pt x="14" y="6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10"/>
                    <a:pt x="14" y="13"/>
                    <a:pt x="16" y="16"/>
                  </a:cubicBezTo>
                  <a:cubicBezTo>
                    <a:pt x="17" y="20"/>
                    <a:pt x="16" y="23"/>
                    <a:pt x="16" y="25"/>
                  </a:cubicBezTo>
                  <a:cubicBezTo>
                    <a:pt x="12" y="27"/>
                    <a:pt x="13" y="22"/>
                    <a:pt x="11" y="20"/>
                  </a:cubicBezTo>
                  <a:cubicBezTo>
                    <a:pt x="7" y="17"/>
                    <a:pt x="2" y="18"/>
                    <a:pt x="0" y="19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9" y="29"/>
                    <a:pt x="6" y="32"/>
                    <a:pt x="9" y="32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42" name="íṡľiḑê"/>
            <p:cNvSpPr/>
            <p:nvPr/>
          </p:nvSpPr>
          <p:spPr bwMode="auto">
            <a:xfrm>
              <a:off x="9460" y="926"/>
              <a:ext cx="74" cy="74"/>
            </a:xfrm>
            <a:custGeom>
              <a:avLst/>
              <a:gdLst>
                <a:gd name="T0" fmla="*/ 2 w 13"/>
                <a:gd name="T1" fmla="*/ 13 h 13"/>
                <a:gd name="T2" fmla="*/ 9 w 13"/>
                <a:gd name="T3" fmla="*/ 13 h 13"/>
                <a:gd name="T4" fmla="*/ 3 w 13"/>
                <a:gd name="T5" fmla="*/ 0 h 13"/>
                <a:gd name="T6" fmla="*/ 2 w 13"/>
                <a:gd name="T7" fmla="*/ 8 h 13"/>
                <a:gd name="T8" fmla="*/ 2 w 13"/>
                <a:gd name="T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2" y="13"/>
                  </a:moveTo>
                  <a:cubicBezTo>
                    <a:pt x="4" y="13"/>
                    <a:pt x="6" y="13"/>
                    <a:pt x="9" y="13"/>
                  </a:cubicBezTo>
                  <a:cubicBezTo>
                    <a:pt x="13" y="8"/>
                    <a:pt x="6" y="3"/>
                    <a:pt x="3" y="0"/>
                  </a:cubicBezTo>
                  <a:cubicBezTo>
                    <a:pt x="0" y="1"/>
                    <a:pt x="2" y="6"/>
                    <a:pt x="2" y="8"/>
                  </a:cubicBezTo>
                  <a:cubicBezTo>
                    <a:pt x="2" y="9"/>
                    <a:pt x="1" y="11"/>
                    <a:pt x="2" y="13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43" name="iṥļiḓe"/>
            <p:cNvSpPr/>
            <p:nvPr/>
          </p:nvSpPr>
          <p:spPr bwMode="auto">
            <a:xfrm>
              <a:off x="9432" y="1040"/>
              <a:ext cx="45" cy="62"/>
            </a:xfrm>
            <a:custGeom>
              <a:avLst/>
              <a:gdLst>
                <a:gd name="T0" fmla="*/ 2 w 8"/>
                <a:gd name="T1" fmla="*/ 11 h 11"/>
                <a:gd name="T2" fmla="*/ 8 w 8"/>
                <a:gd name="T3" fmla="*/ 9 h 11"/>
                <a:gd name="T4" fmla="*/ 7 w 8"/>
                <a:gd name="T5" fmla="*/ 4 h 11"/>
                <a:gd name="T6" fmla="*/ 3 w 8"/>
                <a:gd name="T7" fmla="*/ 0 h 11"/>
                <a:gd name="T8" fmla="*/ 1 w 8"/>
                <a:gd name="T9" fmla="*/ 5 h 11"/>
                <a:gd name="T10" fmla="*/ 2 w 8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11">
                  <a:moveTo>
                    <a:pt x="2" y="11"/>
                  </a:moveTo>
                  <a:cubicBezTo>
                    <a:pt x="4" y="11"/>
                    <a:pt x="6" y="10"/>
                    <a:pt x="8" y="9"/>
                  </a:cubicBezTo>
                  <a:cubicBezTo>
                    <a:pt x="8" y="7"/>
                    <a:pt x="8" y="6"/>
                    <a:pt x="7" y="4"/>
                  </a:cubicBezTo>
                  <a:cubicBezTo>
                    <a:pt x="6" y="3"/>
                    <a:pt x="5" y="1"/>
                    <a:pt x="3" y="0"/>
                  </a:cubicBezTo>
                  <a:cubicBezTo>
                    <a:pt x="3" y="0"/>
                    <a:pt x="0" y="1"/>
                    <a:pt x="1" y="5"/>
                  </a:cubicBezTo>
                  <a:cubicBezTo>
                    <a:pt x="2" y="8"/>
                    <a:pt x="2" y="9"/>
                    <a:pt x="2" y="11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44" name="iŝ1îḋé"/>
            <p:cNvSpPr/>
            <p:nvPr/>
          </p:nvSpPr>
          <p:spPr bwMode="auto">
            <a:xfrm>
              <a:off x="9556" y="989"/>
              <a:ext cx="102" cy="97"/>
            </a:xfrm>
            <a:custGeom>
              <a:avLst/>
              <a:gdLst>
                <a:gd name="T0" fmla="*/ 5 w 18"/>
                <a:gd name="T1" fmla="*/ 11 h 17"/>
                <a:gd name="T2" fmla="*/ 7 w 18"/>
                <a:gd name="T3" fmla="*/ 11 h 17"/>
                <a:gd name="T4" fmla="*/ 7 w 18"/>
                <a:gd name="T5" fmla="*/ 17 h 17"/>
                <a:gd name="T6" fmla="*/ 8 w 18"/>
                <a:gd name="T7" fmla="*/ 17 h 17"/>
                <a:gd name="T8" fmla="*/ 12 w 18"/>
                <a:gd name="T9" fmla="*/ 14 h 17"/>
                <a:gd name="T10" fmla="*/ 13 w 18"/>
                <a:gd name="T11" fmla="*/ 12 h 17"/>
                <a:gd name="T12" fmla="*/ 17 w 18"/>
                <a:gd name="T13" fmla="*/ 7 h 17"/>
                <a:gd name="T14" fmla="*/ 13 w 18"/>
                <a:gd name="T15" fmla="*/ 0 h 17"/>
                <a:gd name="T16" fmla="*/ 2 w 18"/>
                <a:gd name="T17" fmla="*/ 3 h 17"/>
                <a:gd name="T18" fmla="*/ 5 w 18"/>
                <a:gd name="T19" fmla="*/ 11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" h="17">
                  <a:moveTo>
                    <a:pt x="5" y="11"/>
                  </a:moveTo>
                  <a:cubicBezTo>
                    <a:pt x="7" y="11"/>
                    <a:pt x="7" y="11"/>
                    <a:pt x="7" y="11"/>
                  </a:cubicBezTo>
                  <a:cubicBezTo>
                    <a:pt x="7" y="13"/>
                    <a:pt x="7" y="15"/>
                    <a:pt x="7" y="17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5"/>
                    <a:pt x="11" y="15"/>
                    <a:pt x="12" y="14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8" y="5"/>
                    <a:pt x="17" y="2"/>
                    <a:pt x="13" y="0"/>
                  </a:cubicBezTo>
                  <a:cubicBezTo>
                    <a:pt x="10" y="1"/>
                    <a:pt x="7" y="2"/>
                    <a:pt x="2" y="3"/>
                  </a:cubicBezTo>
                  <a:cubicBezTo>
                    <a:pt x="0" y="7"/>
                    <a:pt x="3" y="10"/>
                    <a:pt x="5" y="11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45" name="iṩḷiḓè"/>
            <p:cNvSpPr/>
            <p:nvPr/>
          </p:nvSpPr>
          <p:spPr bwMode="auto">
            <a:xfrm>
              <a:off x="9556" y="1080"/>
              <a:ext cx="95" cy="72"/>
            </a:xfrm>
            <a:custGeom>
              <a:avLst/>
              <a:gdLst>
                <a:gd name="T0" fmla="*/ 6 w 17"/>
                <a:gd name="T1" fmla="*/ 13 h 13"/>
                <a:gd name="T2" fmla="*/ 15 w 17"/>
                <a:gd name="T3" fmla="*/ 4 h 13"/>
                <a:gd name="T4" fmla="*/ 16 w 17"/>
                <a:gd name="T5" fmla="*/ 0 h 13"/>
                <a:gd name="T6" fmla="*/ 1 w 17"/>
                <a:gd name="T7" fmla="*/ 5 h 13"/>
                <a:gd name="T8" fmla="*/ 6 w 17"/>
                <a:gd name="T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3">
                  <a:moveTo>
                    <a:pt x="6" y="13"/>
                  </a:moveTo>
                  <a:cubicBezTo>
                    <a:pt x="9" y="10"/>
                    <a:pt x="13" y="8"/>
                    <a:pt x="15" y="4"/>
                  </a:cubicBezTo>
                  <a:cubicBezTo>
                    <a:pt x="16" y="3"/>
                    <a:pt x="17" y="2"/>
                    <a:pt x="16" y="0"/>
                  </a:cubicBezTo>
                  <a:cubicBezTo>
                    <a:pt x="11" y="0"/>
                    <a:pt x="6" y="5"/>
                    <a:pt x="1" y="5"/>
                  </a:cubicBezTo>
                  <a:cubicBezTo>
                    <a:pt x="0" y="10"/>
                    <a:pt x="4" y="11"/>
                    <a:pt x="6" y="13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46" name="îṥ1ïďé"/>
            <p:cNvSpPr/>
            <p:nvPr/>
          </p:nvSpPr>
          <p:spPr bwMode="auto">
            <a:xfrm>
              <a:off x="9358" y="1108"/>
              <a:ext cx="131" cy="181"/>
            </a:xfrm>
            <a:custGeom>
              <a:avLst/>
              <a:gdLst>
                <a:gd name="T0" fmla="*/ 7 w 23"/>
                <a:gd name="T1" fmla="*/ 32 h 32"/>
                <a:gd name="T2" fmla="*/ 23 w 23"/>
                <a:gd name="T3" fmla="*/ 0 h 32"/>
                <a:gd name="T4" fmla="*/ 3 w 23"/>
                <a:gd name="T5" fmla="*/ 23 h 32"/>
                <a:gd name="T6" fmla="*/ 7 w 23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2">
                  <a:moveTo>
                    <a:pt x="7" y="32"/>
                  </a:moveTo>
                  <a:cubicBezTo>
                    <a:pt x="13" y="23"/>
                    <a:pt x="20" y="11"/>
                    <a:pt x="23" y="0"/>
                  </a:cubicBezTo>
                  <a:cubicBezTo>
                    <a:pt x="17" y="9"/>
                    <a:pt x="11" y="18"/>
                    <a:pt x="3" y="23"/>
                  </a:cubicBezTo>
                  <a:cubicBezTo>
                    <a:pt x="0" y="28"/>
                    <a:pt x="6" y="31"/>
                    <a:pt x="7" y="32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47" name="iSḷiḍé"/>
            <p:cNvSpPr/>
            <p:nvPr/>
          </p:nvSpPr>
          <p:spPr bwMode="auto">
            <a:xfrm>
              <a:off x="9912" y="989"/>
              <a:ext cx="231" cy="250"/>
            </a:xfrm>
            <a:custGeom>
              <a:avLst/>
              <a:gdLst>
                <a:gd name="T0" fmla="*/ 9 w 41"/>
                <a:gd name="T1" fmla="*/ 38 h 44"/>
                <a:gd name="T2" fmla="*/ 22 w 41"/>
                <a:gd name="T3" fmla="*/ 33 h 44"/>
                <a:gd name="T4" fmla="*/ 12 w 41"/>
                <a:gd name="T5" fmla="*/ 44 h 44"/>
                <a:gd name="T6" fmla="*/ 29 w 41"/>
                <a:gd name="T7" fmla="*/ 31 h 44"/>
                <a:gd name="T8" fmla="*/ 39 w 41"/>
                <a:gd name="T9" fmla="*/ 26 h 44"/>
                <a:gd name="T10" fmla="*/ 40 w 41"/>
                <a:gd name="T11" fmla="*/ 22 h 44"/>
                <a:gd name="T12" fmla="*/ 39 w 41"/>
                <a:gd name="T13" fmla="*/ 22 h 44"/>
                <a:gd name="T14" fmla="*/ 36 w 41"/>
                <a:gd name="T15" fmla="*/ 24 h 44"/>
                <a:gd name="T16" fmla="*/ 34 w 41"/>
                <a:gd name="T17" fmla="*/ 23 h 44"/>
                <a:gd name="T18" fmla="*/ 37 w 41"/>
                <a:gd name="T19" fmla="*/ 18 h 44"/>
                <a:gd name="T20" fmla="*/ 40 w 41"/>
                <a:gd name="T21" fmla="*/ 14 h 44"/>
                <a:gd name="T22" fmla="*/ 37 w 41"/>
                <a:gd name="T23" fmla="*/ 0 h 44"/>
                <a:gd name="T24" fmla="*/ 29 w 41"/>
                <a:gd name="T25" fmla="*/ 23 h 44"/>
                <a:gd name="T26" fmla="*/ 23 w 41"/>
                <a:gd name="T27" fmla="*/ 27 h 44"/>
                <a:gd name="T28" fmla="*/ 6 w 41"/>
                <a:gd name="T29" fmla="*/ 29 h 44"/>
                <a:gd name="T30" fmla="*/ 4 w 41"/>
                <a:gd name="T31" fmla="*/ 28 h 44"/>
                <a:gd name="T32" fmla="*/ 6 w 41"/>
                <a:gd name="T33" fmla="*/ 37 h 44"/>
                <a:gd name="T34" fmla="*/ 9 w 41"/>
                <a:gd name="T35" fmla="*/ 38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1" h="44">
                  <a:moveTo>
                    <a:pt x="9" y="38"/>
                  </a:moveTo>
                  <a:cubicBezTo>
                    <a:pt x="14" y="36"/>
                    <a:pt x="18" y="33"/>
                    <a:pt x="22" y="33"/>
                  </a:cubicBezTo>
                  <a:cubicBezTo>
                    <a:pt x="22" y="37"/>
                    <a:pt x="15" y="41"/>
                    <a:pt x="12" y="44"/>
                  </a:cubicBezTo>
                  <a:cubicBezTo>
                    <a:pt x="22" y="43"/>
                    <a:pt x="26" y="37"/>
                    <a:pt x="29" y="31"/>
                  </a:cubicBezTo>
                  <a:cubicBezTo>
                    <a:pt x="32" y="28"/>
                    <a:pt x="36" y="27"/>
                    <a:pt x="39" y="26"/>
                  </a:cubicBezTo>
                  <a:cubicBezTo>
                    <a:pt x="40" y="25"/>
                    <a:pt x="41" y="25"/>
                    <a:pt x="40" y="22"/>
                  </a:cubicBezTo>
                  <a:cubicBezTo>
                    <a:pt x="40" y="22"/>
                    <a:pt x="39" y="22"/>
                    <a:pt x="39" y="22"/>
                  </a:cubicBezTo>
                  <a:cubicBezTo>
                    <a:pt x="38" y="23"/>
                    <a:pt x="37" y="24"/>
                    <a:pt x="36" y="24"/>
                  </a:cubicBezTo>
                  <a:cubicBezTo>
                    <a:pt x="35" y="25"/>
                    <a:pt x="33" y="25"/>
                    <a:pt x="34" y="23"/>
                  </a:cubicBezTo>
                  <a:cubicBezTo>
                    <a:pt x="35" y="21"/>
                    <a:pt x="36" y="19"/>
                    <a:pt x="37" y="18"/>
                  </a:cubicBezTo>
                  <a:cubicBezTo>
                    <a:pt x="40" y="14"/>
                    <a:pt x="40" y="14"/>
                    <a:pt x="40" y="14"/>
                  </a:cubicBezTo>
                  <a:cubicBezTo>
                    <a:pt x="40" y="11"/>
                    <a:pt x="40" y="3"/>
                    <a:pt x="37" y="0"/>
                  </a:cubicBezTo>
                  <a:cubicBezTo>
                    <a:pt x="33" y="3"/>
                    <a:pt x="31" y="15"/>
                    <a:pt x="29" y="23"/>
                  </a:cubicBezTo>
                  <a:cubicBezTo>
                    <a:pt x="27" y="27"/>
                    <a:pt x="25" y="27"/>
                    <a:pt x="23" y="27"/>
                  </a:cubicBezTo>
                  <a:cubicBezTo>
                    <a:pt x="18" y="28"/>
                    <a:pt x="10" y="30"/>
                    <a:pt x="6" y="29"/>
                  </a:cubicBezTo>
                  <a:cubicBezTo>
                    <a:pt x="4" y="28"/>
                    <a:pt x="4" y="28"/>
                    <a:pt x="4" y="28"/>
                  </a:cubicBezTo>
                  <a:cubicBezTo>
                    <a:pt x="0" y="32"/>
                    <a:pt x="5" y="35"/>
                    <a:pt x="6" y="37"/>
                  </a:cubicBezTo>
                  <a:lnTo>
                    <a:pt x="9" y="38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48" name="îşļíďê"/>
            <p:cNvSpPr/>
            <p:nvPr/>
          </p:nvSpPr>
          <p:spPr bwMode="auto">
            <a:xfrm>
              <a:off x="10093" y="1216"/>
              <a:ext cx="55" cy="79"/>
            </a:xfrm>
            <a:custGeom>
              <a:avLst/>
              <a:gdLst>
                <a:gd name="T0" fmla="*/ 4 w 10"/>
                <a:gd name="T1" fmla="*/ 14 h 14"/>
                <a:gd name="T2" fmla="*/ 9 w 10"/>
                <a:gd name="T3" fmla="*/ 12 h 14"/>
                <a:gd name="T4" fmla="*/ 2 w 10"/>
                <a:gd name="T5" fmla="*/ 0 h 14"/>
                <a:gd name="T6" fmla="*/ 1 w 10"/>
                <a:gd name="T7" fmla="*/ 10 h 14"/>
                <a:gd name="T8" fmla="*/ 4 w 10"/>
                <a:gd name="T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4">
                  <a:moveTo>
                    <a:pt x="4" y="14"/>
                  </a:moveTo>
                  <a:cubicBezTo>
                    <a:pt x="6" y="14"/>
                    <a:pt x="7" y="14"/>
                    <a:pt x="9" y="12"/>
                  </a:cubicBezTo>
                  <a:cubicBezTo>
                    <a:pt x="10" y="7"/>
                    <a:pt x="8" y="2"/>
                    <a:pt x="2" y="0"/>
                  </a:cubicBezTo>
                  <a:cubicBezTo>
                    <a:pt x="0" y="3"/>
                    <a:pt x="2" y="6"/>
                    <a:pt x="1" y="10"/>
                  </a:cubicBezTo>
                  <a:cubicBezTo>
                    <a:pt x="0" y="13"/>
                    <a:pt x="3" y="12"/>
                    <a:pt x="4" y="14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49" name="îš1íḍê"/>
            <p:cNvSpPr/>
            <p:nvPr/>
          </p:nvSpPr>
          <p:spPr bwMode="auto">
            <a:xfrm>
              <a:off x="10334" y="1385"/>
              <a:ext cx="52" cy="52"/>
            </a:xfrm>
            <a:custGeom>
              <a:avLst/>
              <a:gdLst>
                <a:gd name="T0" fmla="*/ 7 w 9"/>
                <a:gd name="T1" fmla="*/ 6 h 9"/>
                <a:gd name="T2" fmla="*/ 8 w 9"/>
                <a:gd name="T3" fmla="*/ 1 h 9"/>
                <a:gd name="T4" fmla="*/ 2 w 9"/>
                <a:gd name="T5" fmla="*/ 2 h 9"/>
                <a:gd name="T6" fmla="*/ 0 w 9"/>
                <a:gd name="T7" fmla="*/ 6 h 9"/>
                <a:gd name="T8" fmla="*/ 7 w 9"/>
                <a:gd name="T9" fmla="*/ 6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9">
                  <a:moveTo>
                    <a:pt x="7" y="6"/>
                  </a:moveTo>
                  <a:cubicBezTo>
                    <a:pt x="8" y="4"/>
                    <a:pt x="9" y="2"/>
                    <a:pt x="8" y="1"/>
                  </a:cubicBezTo>
                  <a:cubicBezTo>
                    <a:pt x="6" y="0"/>
                    <a:pt x="4" y="2"/>
                    <a:pt x="2" y="2"/>
                  </a:cubicBezTo>
                  <a:cubicBezTo>
                    <a:pt x="0" y="3"/>
                    <a:pt x="0" y="5"/>
                    <a:pt x="0" y="6"/>
                  </a:cubicBezTo>
                  <a:cubicBezTo>
                    <a:pt x="1" y="9"/>
                    <a:pt x="4" y="8"/>
                    <a:pt x="7" y="6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50" name="íŝliḓê"/>
            <p:cNvSpPr/>
            <p:nvPr/>
          </p:nvSpPr>
          <p:spPr bwMode="auto">
            <a:xfrm>
              <a:off x="10250" y="1459"/>
              <a:ext cx="152" cy="154"/>
            </a:xfrm>
            <a:custGeom>
              <a:avLst/>
              <a:gdLst>
                <a:gd name="T0" fmla="*/ 6 w 27"/>
                <a:gd name="T1" fmla="*/ 10 h 27"/>
                <a:gd name="T2" fmla="*/ 14 w 27"/>
                <a:gd name="T3" fmla="*/ 14 h 27"/>
                <a:gd name="T4" fmla="*/ 9 w 27"/>
                <a:gd name="T5" fmla="*/ 18 h 27"/>
                <a:gd name="T6" fmla="*/ 4 w 27"/>
                <a:gd name="T7" fmla="*/ 16 h 27"/>
                <a:gd name="T8" fmla="*/ 2 w 27"/>
                <a:gd name="T9" fmla="*/ 17 h 27"/>
                <a:gd name="T10" fmla="*/ 8 w 27"/>
                <a:gd name="T11" fmla="*/ 27 h 27"/>
                <a:gd name="T12" fmla="*/ 22 w 27"/>
                <a:gd name="T13" fmla="*/ 17 h 27"/>
                <a:gd name="T14" fmla="*/ 25 w 27"/>
                <a:gd name="T15" fmla="*/ 18 h 27"/>
                <a:gd name="T16" fmla="*/ 26 w 27"/>
                <a:gd name="T17" fmla="*/ 16 h 27"/>
                <a:gd name="T18" fmla="*/ 24 w 27"/>
                <a:gd name="T19" fmla="*/ 14 h 27"/>
                <a:gd name="T20" fmla="*/ 24 w 27"/>
                <a:gd name="T21" fmla="*/ 11 h 27"/>
                <a:gd name="T22" fmla="*/ 23 w 27"/>
                <a:gd name="T23" fmla="*/ 9 h 27"/>
                <a:gd name="T24" fmla="*/ 19 w 27"/>
                <a:gd name="T25" fmla="*/ 12 h 27"/>
                <a:gd name="T26" fmla="*/ 11 w 27"/>
                <a:gd name="T27" fmla="*/ 7 h 27"/>
                <a:gd name="T28" fmla="*/ 4 w 27"/>
                <a:gd name="T29" fmla="*/ 2 h 27"/>
                <a:gd name="T30" fmla="*/ 0 w 27"/>
                <a:gd name="T31" fmla="*/ 3 h 27"/>
                <a:gd name="T32" fmla="*/ 6 w 27"/>
                <a:gd name="T33" fmla="*/ 1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" h="27">
                  <a:moveTo>
                    <a:pt x="6" y="10"/>
                  </a:moveTo>
                  <a:cubicBezTo>
                    <a:pt x="9" y="11"/>
                    <a:pt x="12" y="12"/>
                    <a:pt x="14" y="14"/>
                  </a:cubicBezTo>
                  <a:cubicBezTo>
                    <a:pt x="14" y="15"/>
                    <a:pt x="11" y="17"/>
                    <a:pt x="9" y="18"/>
                  </a:cubicBezTo>
                  <a:cubicBezTo>
                    <a:pt x="7" y="19"/>
                    <a:pt x="6" y="16"/>
                    <a:pt x="4" y="16"/>
                  </a:cubicBezTo>
                  <a:cubicBezTo>
                    <a:pt x="3" y="15"/>
                    <a:pt x="2" y="15"/>
                    <a:pt x="2" y="17"/>
                  </a:cubicBezTo>
                  <a:cubicBezTo>
                    <a:pt x="4" y="20"/>
                    <a:pt x="4" y="25"/>
                    <a:pt x="8" y="27"/>
                  </a:cubicBezTo>
                  <a:cubicBezTo>
                    <a:pt x="13" y="23"/>
                    <a:pt x="17" y="20"/>
                    <a:pt x="22" y="17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6" y="18"/>
                    <a:pt x="27" y="17"/>
                    <a:pt x="26" y="16"/>
                  </a:cubicBezTo>
                  <a:cubicBezTo>
                    <a:pt x="26" y="16"/>
                    <a:pt x="25" y="14"/>
                    <a:pt x="24" y="14"/>
                  </a:cubicBezTo>
                  <a:cubicBezTo>
                    <a:pt x="24" y="11"/>
                    <a:pt x="24" y="11"/>
                    <a:pt x="24" y="11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2" y="10"/>
                    <a:pt x="20" y="11"/>
                    <a:pt x="19" y="12"/>
                  </a:cubicBezTo>
                  <a:cubicBezTo>
                    <a:pt x="16" y="10"/>
                    <a:pt x="13" y="9"/>
                    <a:pt x="11" y="7"/>
                  </a:cubicBezTo>
                  <a:cubicBezTo>
                    <a:pt x="8" y="6"/>
                    <a:pt x="6" y="4"/>
                    <a:pt x="4" y="2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9"/>
                    <a:pt x="3" y="10"/>
                    <a:pt x="6" y="10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51" name="iṡļiḍe"/>
            <p:cNvSpPr/>
            <p:nvPr/>
          </p:nvSpPr>
          <p:spPr bwMode="auto">
            <a:xfrm>
              <a:off x="10312" y="1368"/>
              <a:ext cx="305" cy="188"/>
            </a:xfrm>
            <a:custGeom>
              <a:avLst/>
              <a:gdLst>
                <a:gd name="T0" fmla="*/ 52 w 54"/>
                <a:gd name="T1" fmla="*/ 10 h 33"/>
                <a:gd name="T2" fmla="*/ 41 w 54"/>
                <a:gd name="T3" fmla="*/ 13 h 33"/>
                <a:gd name="T4" fmla="*/ 37 w 54"/>
                <a:gd name="T5" fmla="*/ 11 h 33"/>
                <a:gd name="T6" fmla="*/ 35 w 54"/>
                <a:gd name="T7" fmla="*/ 12 h 33"/>
                <a:gd name="T8" fmla="*/ 29 w 54"/>
                <a:gd name="T9" fmla="*/ 15 h 33"/>
                <a:gd name="T10" fmla="*/ 28 w 54"/>
                <a:gd name="T11" fmla="*/ 13 h 33"/>
                <a:gd name="T12" fmla="*/ 23 w 54"/>
                <a:gd name="T13" fmla="*/ 15 h 33"/>
                <a:gd name="T14" fmla="*/ 19 w 54"/>
                <a:gd name="T15" fmla="*/ 15 h 33"/>
                <a:gd name="T16" fmla="*/ 26 w 54"/>
                <a:gd name="T17" fmla="*/ 0 h 33"/>
                <a:gd name="T18" fmla="*/ 19 w 54"/>
                <a:gd name="T19" fmla="*/ 6 h 33"/>
                <a:gd name="T20" fmla="*/ 14 w 54"/>
                <a:gd name="T21" fmla="*/ 10 h 33"/>
                <a:gd name="T22" fmla="*/ 10 w 54"/>
                <a:gd name="T23" fmla="*/ 15 h 33"/>
                <a:gd name="T24" fmla="*/ 17 w 54"/>
                <a:gd name="T25" fmla="*/ 16 h 33"/>
                <a:gd name="T26" fmla="*/ 24 w 54"/>
                <a:gd name="T27" fmla="*/ 19 h 33"/>
                <a:gd name="T28" fmla="*/ 23 w 54"/>
                <a:gd name="T29" fmla="*/ 23 h 33"/>
                <a:gd name="T30" fmla="*/ 3 w 54"/>
                <a:gd name="T31" fmla="*/ 13 h 33"/>
                <a:gd name="T32" fmla="*/ 0 w 54"/>
                <a:gd name="T33" fmla="*/ 15 h 33"/>
                <a:gd name="T34" fmla="*/ 4 w 54"/>
                <a:gd name="T35" fmla="*/ 21 h 33"/>
                <a:gd name="T36" fmla="*/ 8 w 54"/>
                <a:gd name="T37" fmla="*/ 22 h 33"/>
                <a:gd name="T38" fmla="*/ 24 w 54"/>
                <a:gd name="T39" fmla="*/ 27 h 33"/>
                <a:gd name="T40" fmla="*/ 14 w 54"/>
                <a:gd name="T41" fmla="*/ 26 h 33"/>
                <a:gd name="T42" fmla="*/ 21 w 54"/>
                <a:gd name="T43" fmla="*/ 30 h 33"/>
                <a:gd name="T44" fmla="*/ 29 w 54"/>
                <a:gd name="T45" fmla="*/ 33 h 33"/>
                <a:gd name="T46" fmla="*/ 34 w 54"/>
                <a:gd name="T47" fmla="*/ 28 h 33"/>
                <a:gd name="T48" fmla="*/ 45 w 54"/>
                <a:gd name="T49" fmla="*/ 28 h 33"/>
                <a:gd name="T50" fmla="*/ 46 w 54"/>
                <a:gd name="T51" fmla="*/ 23 h 33"/>
                <a:gd name="T52" fmla="*/ 42 w 54"/>
                <a:gd name="T53" fmla="*/ 19 h 33"/>
                <a:gd name="T54" fmla="*/ 43 w 54"/>
                <a:gd name="T55" fmla="*/ 18 h 33"/>
                <a:gd name="T56" fmla="*/ 50 w 54"/>
                <a:gd name="T57" fmla="*/ 17 h 33"/>
                <a:gd name="T58" fmla="*/ 52 w 54"/>
                <a:gd name="T59" fmla="*/ 10 h 33"/>
                <a:gd name="T60" fmla="*/ 38 w 54"/>
                <a:gd name="T61" fmla="*/ 23 h 33"/>
                <a:gd name="T62" fmla="*/ 30 w 54"/>
                <a:gd name="T63" fmla="*/ 24 h 33"/>
                <a:gd name="T64" fmla="*/ 33 w 54"/>
                <a:gd name="T65" fmla="*/ 23 h 33"/>
                <a:gd name="T66" fmla="*/ 35 w 54"/>
                <a:gd name="T67" fmla="*/ 21 h 33"/>
                <a:gd name="T68" fmla="*/ 31 w 54"/>
                <a:gd name="T69" fmla="*/ 20 h 33"/>
                <a:gd name="T70" fmla="*/ 30 w 54"/>
                <a:gd name="T71" fmla="*/ 19 h 33"/>
                <a:gd name="T72" fmla="*/ 33 w 54"/>
                <a:gd name="T73" fmla="*/ 17 h 33"/>
                <a:gd name="T74" fmla="*/ 37 w 54"/>
                <a:gd name="T75" fmla="*/ 17 h 33"/>
                <a:gd name="T76" fmla="*/ 38 w 54"/>
                <a:gd name="T77" fmla="*/ 2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4" h="33">
                  <a:moveTo>
                    <a:pt x="52" y="10"/>
                  </a:moveTo>
                  <a:cubicBezTo>
                    <a:pt x="49" y="11"/>
                    <a:pt x="45" y="11"/>
                    <a:pt x="41" y="13"/>
                  </a:cubicBezTo>
                  <a:cubicBezTo>
                    <a:pt x="39" y="13"/>
                    <a:pt x="38" y="12"/>
                    <a:pt x="37" y="11"/>
                  </a:cubicBezTo>
                  <a:cubicBezTo>
                    <a:pt x="35" y="11"/>
                    <a:pt x="34" y="11"/>
                    <a:pt x="35" y="12"/>
                  </a:cubicBezTo>
                  <a:cubicBezTo>
                    <a:pt x="33" y="14"/>
                    <a:pt x="31" y="15"/>
                    <a:pt x="29" y="15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5" y="12"/>
                    <a:pt x="25" y="14"/>
                    <a:pt x="23" y="15"/>
                  </a:cubicBezTo>
                  <a:cubicBezTo>
                    <a:pt x="23" y="14"/>
                    <a:pt x="19" y="16"/>
                    <a:pt x="19" y="15"/>
                  </a:cubicBezTo>
                  <a:cubicBezTo>
                    <a:pt x="21" y="11"/>
                    <a:pt x="26" y="5"/>
                    <a:pt x="26" y="0"/>
                  </a:cubicBezTo>
                  <a:cubicBezTo>
                    <a:pt x="23" y="0"/>
                    <a:pt x="22" y="3"/>
                    <a:pt x="19" y="6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2" y="12"/>
                    <a:pt x="10" y="13"/>
                    <a:pt x="10" y="15"/>
                  </a:cubicBezTo>
                  <a:cubicBezTo>
                    <a:pt x="12" y="15"/>
                    <a:pt x="14" y="16"/>
                    <a:pt x="17" y="16"/>
                  </a:cubicBezTo>
                  <a:cubicBezTo>
                    <a:pt x="20" y="18"/>
                    <a:pt x="21" y="19"/>
                    <a:pt x="24" y="19"/>
                  </a:cubicBezTo>
                  <a:cubicBezTo>
                    <a:pt x="25" y="21"/>
                    <a:pt x="24" y="22"/>
                    <a:pt x="23" y="23"/>
                  </a:cubicBezTo>
                  <a:cubicBezTo>
                    <a:pt x="16" y="20"/>
                    <a:pt x="9" y="16"/>
                    <a:pt x="3" y="13"/>
                  </a:cubicBezTo>
                  <a:cubicBezTo>
                    <a:pt x="1" y="13"/>
                    <a:pt x="1" y="14"/>
                    <a:pt x="0" y="15"/>
                  </a:cubicBezTo>
                  <a:cubicBezTo>
                    <a:pt x="2" y="17"/>
                    <a:pt x="3" y="20"/>
                    <a:pt x="4" y="21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9" y="22"/>
                    <a:pt x="20" y="25"/>
                    <a:pt x="24" y="27"/>
                  </a:cubicBezTo>
                  <a:cubicBezTo>
                    <a:pt x="23" y="29"/>
                    <a:pt x="15" y="25"/>
                    <a:pt x="14" y="26"/>
                  </a:cubicBezTo>
                  <a:cubicBezTo>
                    <a:pt x="16" y="29"/>
                    <a:pt x="19" y="28"/>
                    <a:pt x="21" y="30"/>
                  </a:cubicBezTo>
                  <a:cubicBezTo>
                    <a:pt x="24" y="31"/>
                    <a:pt x="27" y="32"/>
                    <a:pt x="29" y="33"/>
                  </a:cubicBezTo>
                  <a:cubicBezTo>
                    <a:pt x="31" y="31"/>
                    <a:pt x="32" y="28"/>
                    <a:pt x="34" y="28"/>
                  </a:cubicBezTo>
                  <a:cubicBezTo>
                    <a:pt x="37" y="28"/>
                    <a:pt x="42" y="30"/>
                    <a:pt x="45" y="28"/>
                  </a:cubicBezTo>
                  <a:cubicBezTo>
                    <a:pt x="45" y="26"/>
                    <a:pt x="46" y="24"/>
                    <a:pt x="46" y="23"/>
                  </a:cubicBezTo>
                  <a:cubicBezTo>
                    <a:pt x="45" y="21"/>
                    <a:pt x="42" y="20"/>
                    <a:pt x="42" y="19"/>
                  </a:cubicBezTo>
                  <a:cubicBezTo>
                    <a:pt x="42" y="19"/>
                    <a:pt x="42" y="18"/>
                    <a:pt x="43" y="18"/>
                  </a:cubicBezTo>
                  <a:cubicBezTo>
                    <a:pt x="46" y="18"/>
                    <a:pt x="48" y="18"/>
                    <a:pt x="50" y="17"/>
                  </a:cubicBezTo>
                  <a:cubicBezTo>
                    <a:pt x="51" y="18"/>
                    <a:pt x="54" y="12"/>
                    <a:pt x="52" y="10"/>
                  </a:cubicBezTo>
                  <a:close/>
                  <a:moveTo>
                    <a:pt x="38" y="23"/>
                  </a:moveTo>
                  <a:cubicBezTo>
                    <a:pt x="36" y="24"/>
                    <a:pt x="33" y="24"/>
                    <a:pt x="30" y="24"/>
                  </a:cubicBezTo>
                  <a:cubicBezTo>
                    <a:pt x="29" y="23"/>
                    <a:pt x="32" y="23"/>
                    <a:pt x="33" y="23"/>
                  </a:cubicBezTo>
                  <a:cubicBezTo>
                    <a:pt x="34" y="22"/>
                    <a:pt x="34" y="22"/>
                    <a:pt x="35" y="21"/>
                  </a:cubicBezTo>
                  <a:cubicBezTo>
                    <a:pt x="34" y="20"/>
                    <a:pt x="33" y="19"/>
                    <a:pt x="31" y="20"/>
                  </a:cubicBezTo>
                  <a:cubicBezTo>
                    <a:pt x="30" y="20"/>
                    <a:pt x="29" y="19"/>
                    <a:pt x="30" y="19"/>
                  </a:cubicBezTo>
                  <a:cubicBezTo>
                    <a:pt x="31" y="19"/>
                    <a:pt x="32" y="18"/>
                    <a:pt x="33" y="17"/>
                  </a:cubicBezTo>
                  <a:cubicBezTo>
                    <a:pt x="34" y="17"/>
                    <a:pt x="35" y="17"/>
                    <a:pt x="37" y="17"/>
                  </a:cubicBezTo>
                  <a:cubicBezTo>
                    <a:pt x="37" y="19"/>
                    <a:pt x="39" y="21"/>
                    <a:pt x="38" y="23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52" name="ï$ļïdé"/>
            <p:cNvSpPr/>
            <p:nvPr/>
          </p:nvSpPr>
          <p:spPr bwMode="auto">
            <a:xfrm>
              <a:off x="8754" y="785"/>
              <a:ext cx="1958" cy="1968"/>
            </a:xfrm>
            <a:custGeom>
              <a:avLst/>
              <a:gdLst>
                <a:gd name="T0" fmla="*/ 174 w 347"/>
                <a:gd name="T1" fmla="*/ 0 h 347"/>
                <a:gd name="T2" fmla="*/ 0 w 347"/>
                <a:gd name="T3" fmla="*/ 173 h 347"/>
                <a:gd name="T4" fmla="*/ 174 w 347"/>
                <a:gd name="T5" fmla="*/ 347 h 347"/>
                <a:gd name="T6" fmla="*/ 347 w 347"/>
                <a:gd name="T7" fmla="*/ 173 h 347"/>
                <a:gd name="T8" fmla="*/ 174 w 347"/>
                <a:gd name="T9" fmla="*/ 0 h 347"/>
                <a:gd name="T10" fmla="*/ 174 w 347"/>
                <a:gd name="T11" fmla="*/ 343 h 347"/>
                <a:gd name="T12" fmla="*/ 4 w 347"/>
                <a:gd name="T13" fmla="*/ 173 h 347"/>
                <a:gd name="T14" fmla="*/ 174 w 347"/>
                <a:gd name="T15" fmla="*/ 4 h 347"/>
                <a:gd name="T16" fmla="*/ 343 w 347"/>
                <a:gd name="T17" fmla="*/ 173 h 347"/>
                <a:gd name="T18" fmla="*/ 174 w 347"/>
                <a:gd name="T19" fmla="*/ 343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7" h="347">
                  <a:moveTo>
                    <a:pt x="174" y="0"/>
                  </a:moveTo>
                  <a:cubicBezTo>
                    <a:pt x="78" y="0"/>
                    <a:pt x="0" y="78"/>
                    <a:pt x="0" y="173"/>
                  </a:cubicBezTo>
                  <a:cubicBezTo>
                    <a:pt x="0" y="269"/>
                    <a:pt x="78" y="347"/>
                    <a:pt x="174" y="347"/>
                  </a:cubicBezTo>
                  <a:cubicBezTo>
                    <a:pt x="269" y="347"/>
                    <a:pt x="347" y="269"/>
                    <a:pt x="347" y="173"/>
                  </a:cubicBezTo>
                  <a:cubicBezTo>
                    <a:pt x="347" y="78"/>
                    <a:pt x="269" y="0"/>
                    <a:pt x="174" y="0"/>
                  </a:cubicBezTo>
                  <a:close/>
                  <a:moveTo>
                    <a:pt x="174" y="343"/>
                  </a:moveTo>
                  <a:cubicBezTo>
                    <a:pt x="80" y="343"/>
                    <a:pt x="4" y="267"/>
                    <a:pt x="4" y="173"/>
                  </a:cubicBezTo>
                  <a:cubicBezTo>
                    <a:pt x="4" y="80"/>
                    <a:pt x="80" y="4"/>
                    <a:pt x="174" y="4"/>
                  </a:cubicBezTo>
                  <a:cubicBezTo>
                    <a:pt x="267" y="4"/>
                    <a:pt x="343" y="80"/>
                    <a:pt x="343" y="173"/>
                  </a:cubicBezTo>
                  <a:cubicBezTo>
                    <a:pt x="343" y="267"/>
                    <a:pt x="267" y="343"/>
                    <a:pt x="174" y="343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53" name="íšlíḓe"/>
            <p:cNvSpPr/>
            <p:nvPr/>
          </p:nvSpPr>
          <p:spPr bwMode="auto">
            <a:xfrm>
              <a:off x="9194" y="1221"/>
              <a:ext cx="1085" cy="930"/>
            </a:xfrm>
            <a:custGeom>
              <a:avLst/>
              <a:gdLst>
                <a:gd name="T0" fmla="*/ 28 w 192"/>
                <a:gd name="T1" fmla="*/ 164 h 164"/>
                <a:gd name="T2" fmla="*/ 31 w 192"/>
                <a:gd name="T3" fmla="*/ 164 h 164"/>
                <a:gd name="T4" fmla="*/ 2 w 192"/>
                <a:gd name="T5" fmla="*/ 96 h 164"/>
                <a:gd name="T6" fmla="*/ 96 w 192"/>
                <a:gd name="T7" fmla="*/ 2 h 164"/>
                <a:gd name="T8" fmla="*/ 190 w 192"/>
                <a:gd name="T9" fmla="*/ 96 h 164"/>
                <a:gd name="T10" fmla="*/ 160 w 192"/>
                <a:gd name="T11" fmla="*/ 164 h 164"/>
                <a:gd name="T12" fmla="*/ 163 w 192"/>
                <a:gd name="T13" fmla="*/ 164 h 164"/>
                <a:gd name="T14" fmla="*/ 192 w 192"/>
                <a:gd name="T15" fmla="*/ 96 h 164"/>
                <a:gd name="T16" fmla="*/ 96 w 192"/>
                <a:gd name="T17" fmla="*/ 0 h 164"/>
                <a:gd name="T18" fmla="*/ 0 w 192"/>
                <a:gd name="T19" fmla="*/ 96 h 164"/>
                <a:gd name="T20" fmla="*/ 28 w 192"/>
                <a:gd name="T21" fmla="*/ 164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2" h="164">
                  <a:moveTo>
                    <a:pt x="28" y="164"/>
                  </a:moveTo>
                  <a:cubicBezTo>
                    <a:pt x="31" y="164"/>
                    <a:pt x="31" y="164"/>
                    <a:pt x="31" y="164"/>
                  </a:cubicBezTo>
                  <a:cubicBezTo>
                    <a:pt x="13" y="147"/>
                    <a:pt x="2" y="123"/>
                    <a:pt x="2" y="96"/>
                  </a:cubicBezTo>
                  <a:cubicBezTo>
                    <a:pt x="2" y="45"/>
                    <a:pt x="44" y="2"/>
                    <a:pt x="96" y="2"/>
                  </a:cubicBezTo>
                  <a:cubicBezTo>
                    <a:pt x="147" y="2"/>
                    <a:pt x="190" y="45"/>
                    <a:pt x="190" y="96"/>
                  </a:cubicBezTo>
                  <a:cubicBezTo>
                    <a:pt x="190" y="123"/>
                    <a:pt x="178" y="147"/>
                    <a:pt x="160" y="164"/>
                  </a:cubicBezTo>
                  <a:cubicBezTo>
                    <a:pt x="163" y="164"/>
                    <a:pt x="163" y="164"/>
                    <a:pt x="163" y="164"/>
                  </a:cubicBezTo>
                  <a:cubicBezTo>
                    <a:pt x="181" y="147"/>
                    <a:pt x="192" y="123"/>
                    <a:pt x="192" y="96"/>
                  </a:cubicBezTo>
                  <a:cubicBezTo>
                    <a:pt x="192" y="43"/>
                    <a:pt x="148" y="0"/>
                    <a:pt x="96" y="0"/>
                  </a:cubicBezTo>
                  <a:cubicBezTo>
                    <a:pt x="43" y="0"/>
                    <a:pt x="0" y="43"/>
                    <a:pt x="0" y="96"/>
                  </a:cubicBezTo>
                  <a:cubicBezTo>
                    <a:pt x="0" y="123"/>
                    <a:pt x="11" y="147"/>
                    <a:pt x="28" y="164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54" name="ïṣļïḍê"/>
            <p:cNvSpPr/>
            <p:nvPr/>
          </p:nvSpPr>
          <p:spPr bwMode="auto">
            <a:xfrm>
              <a:off x="10401" y="1914"/>
              <a:ext cx="210" cy="114"/>
            </a:xfrm>
            <a:custGeom>
              <a:avLst/>
              <a:gdLst>
                <a:gd name="T0" fmla="*/ 36 w 37"/>
                <a:gd name="T1" fmla="*/ 20 h 20"/>
                <a:gd name="T2" fmla="*/ 22 w 37"/>
                <a:gd name="T3" fmla="*/ 16 h 20"/>
                <a:gd name="T4" fmla="*/ 0 w 37"/>
                <a:gd name="T5" fmla="*/ 20 h 20"/>
                <a:gd name="T6" fmla="*/ 1 w 37"/>
                <a:gd name="T7" fmla="*/ 16 h 20"/>
                <a:gd name="T8" fmla="*/ 12 w 37"/>
                <a:gd name="T9" fmla="*/ 14 h 20"/>
                <a:gd name="T10" fmla="*/ 19 w 37"/>
                <a:gd name="T11" fmla="*/ 14 h 20"/>
                <a:gd name="T12" fmla="*/ 13 w 37"/>
                <a:gd name="T13" fmla="*/ 10 h 20"/>
                <a:gd name="T14" fmla="*/ 5 w 37"/>
                <a:gd name="T15" fmla="*/ 3 h 20"/>
                <a:gd name="T16" fmla="*/ 6 w 37"/>
                <a:gd name="T17" fmla="*/ 0 h 20"/>
                <a:gd name="T18" fmla="*/ 23 w 37"/>
                <a:gd name="T19" fmla="*/ 13 h 20"/>
                <a:gd name="T20" fmla="*/ 37 w 37"/>
                <a:gd name="T21" fmla="*/ 17 h 20"/>
                <a:gd name="T22" fmla="*/ 36 w 37"/>
                <a:gd name="T23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7" h="20">
                  <a:moveTo>
                    <a:pt x="36" y="20"/>
                  </a:moveTo>
                  <a:cubicBezTo>
                    <a:pt x="22" y="16"/>
                    <a:pt x="22" y="16"/>
                    <a:pt x="22" y="16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4" y="14"/>
                    <a:pt x="17" y="14"/>
                    <a:pt x="19" y="14"/>
                  </a:cubicBezTo>
                  <a:cubicBezTo>
                    <a:pt x="17" y="13"/>
                    <a:pt x="15" y="11"/>
                    <a:pt x="13" y="10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3" y="13"/>
                    <a:pt x="23" y="13"/>
                    <a:pt x="23" y="13"/>
                  </a:cubicBezTo>
                  <a:cubicBezTo>
                    <a:pt x="37" y="17"/>
                    <a:pt x="37" y="17"/>
                    <a:pt x="37" y="17"/>
                  </a:cubicBezTo>
                  <a:lnTo>
                    <a:pt x="36" y="20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</p:grpSp>
      <p:sp>
        <p:nvSpPr>
          <p:cNvPr id="14" name="椭圆 13"/>
          <p:cNvSpPr/>
          <p:nvPr/>
        </p:nvSpPr>
        <p:spPr>
          <a:xfrm>
            <a:off x="1939336" y="2420811"/>
            <a:ext cx="1592179" cy="1592179"/>
          </a:xfrm>
          <a:prstGeom prst="ellipse">
            <a:avLst/>
          </a:prstGeom>
          <a:solidFill>
            <a:srgbClr val="1F4D8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9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623968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D6C8F6DF-EABF-A0A2-5994-B96D50196DC9}"/>
              </a:ext>
            </a:extLst>
          </p:cNvPr>
          <p:cNvGrpSpPr/>
          <p:nvPr/>
        </p:nvGrpSpPr>
        <p:grpSpPr>
          <a:xfrm>
            <a:off x="0" y="-77584"/>
            <a:ext cx="12192000" cy="1162105"/>
            <a:chOff x="0" y="-47031"/>
            <a:chExt cx="12192000" cy="1445342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3151F1AA-537B-7B6E-C316-F9E93ED1A7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78925"/>
            <a:stretch/>
          </p:blipFill>
          <p:spPr>
            <a:xfrm>
              <a:off x="0" y="-47031"/>
              <a:ext cx="12192000" cy="1445342"/>
            </a:xfrm>
            <a:prstGeom prst="rect">
              <a:avLst/>
            </a:prstGeom>
          </p:spPr>
        </p:pic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B18E5703-AAE0-3FBC-DA74-A0A08AC2AF83}"/>
                </a:ext>
              </a:extLst>
            </p:cNvPr>
            <p:cNvSpPr/>
            <p:nvPr/>
          </p:nvSpPr>
          <p:spPr>
            <a:xfrm>
              <a:off x="497840" y="254000"/>
              <a:ext cx="7630160" cy="635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zh-CN" altLang="en-US" sz="3600" b="1" i="0" dirty="0">
                  <a:solidFill>
                    <a:srgbClr val="1B4975"/>
                  </a:solidFill>
                  <a:effectLst/>
                  <a:latin typeface="+mn-ea"/>
                </a:rPr>
                <a:t>现有进展</a:t>
              </a:r>
              <a:endParaRPr lang="zh-CN" altLang="en-US" sz="3600" b="1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231830" y="1326560"/>
            <a:ext cx="11728340" cy="50348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</a:pPr>
            <a:r>
              <a:rPr lang="zh-CN" altLang="en-US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文献调研 ✔</a:t>
            </a:r>
            <a:endParaRPr lang="zh-CN" altLang="zh-CN" sz="1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zh-CN" altLang="en-US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主要参考工作：</a:t>
            </a:r>
            <a:r>
              <a:rPr lang="en-US" altLang="zh-CN" sz="1600" dirty="0" err="1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DiffusionSat</a:t>
            </a:r>
            <a:r>
              <a:rPr lang="en-US" altLang="zh-CN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[2] </a:t>
            </a:r>
            <a:r>
              <a:rPr lang="zh-CN" altLang="en-US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、</a:t>
            </a:r>
            <a:r>
              <a:rPr lang="en-US" altLang="zh-CN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ControlNet [8] </a:t>
            </a:r>
            <a:r>
              <a:rPr lang="zh-CN" altLang="en-US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和</a:t>
            </a:r>
            <a:r>
              <a:rPr lang="en-US" altLang="zh-CN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Stable Diffusion [3-6]</a:t>
            </a:r>
            <a:endParaRPr lang="zh-CN" altLang="zh-CN" sz="1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</a:pPr>
            <a:r>
              <a:rPr lang="zh-CN" altLang="en-US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数据集收集和模型选型 ✔</a:t>
            </a:r>
            <a:endParaRPr lang="zh-CN" altLang="zh-CN" sz="1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zh-CN" altLang="en-US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训练（含评估）数据集：</a:t>
            </a:r>
            <a:r>
              <a:rPr lang="en-US" altLang="zh-CN" sz="1600" dirty="0" err="1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xBD</a:t>
            </a:r>
            <a:r>
              <a:rPr lang="en-US" altLang="zh-CN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[1]</a:t>
            </a:r>
            <a:r>
              <a:rPr lang="zh-CN" altLang="en-US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、</a:t>
            </a:r>
            <a:r>
              <a:rPr lang="en-US" altLang="zh-CN" sz="1600" dirty="0" err="1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SpaceNet</a:t>
            </a:r>
            <a:r>
              <a:rPr lang="en-US" altLang="zh-CN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8 [10]</a:t>
            </a:r>
            <a:r>
              <a:rPr lang="zh-CN" altLang="en-US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和</a:t>
            </a:r>
            <a:r>
              <a:rPr lang="en-US" altLang="zh-CN" sz="1600" dirty="0" err="1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fMoW</a:t>
            </a:r>
            <a:r>
              <a:rPr lang="en-US" altLang="zh-CN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-temporal [11]</a:t>
            </a: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zh-CN" altLang="en-US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骨干网络：</a:t>
            </a:r>
            <a:r>
              <a:rPr lang="en-US" altLang="zh-CN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Stable Diffusion v2.1 [6] + ControlNet [8]</a:t>
            </a: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zh-CN" altLang="en-US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对比模型：</a:t>
            </a:r>
            <a:r>
              <a:rPr lang="en-US" altLang="zh-CN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Stable Diffusion v2.1 (base) [6]</a:t>
            </a:r>
            <a:r>
              <a:rPr lang="zh-CN" altLang="en-US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、</a:t>
            </a:r>
            <a:r>
              <a:rPr lang="en-US" altLang="zh-CN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Stable Diffusion XL (turbo) [4-5]</a:t>
            </a:r>
            <a:r>
              <a:rPr lang="zh-CN" altLang="en-US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和</a:t>
            </a:r>
            <a:r>
              <a:rPr lang="en-US" altLang="zh-CN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Stable Diffusion 3 (medium) [3]</a:t>
            </a:r>
            <a:endParaRPr lang="zh-CN" altLang="zh-CN" sz="1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</a:pPr>
            <a:r>
              <a:rPr lang="zh-CN" altLang="en-US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模型部署和模型训练✔</a:t>
            </a:r>
            <a:endParaRPr lang="zh-CN" altLang="zh-CN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zh-CN" altLang="en-US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包括</a:t>
            </a:r>
            <a:r>
              <a:rPr lang="en-US" altLang="zh-CN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Stable Diffusion v2.1 (base) [6]</a:t>
            </a:r>
            <a:r>
              <a:rPr lang="zh-CN" altLang="en-US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、</a:t>
            </a:r>
            <a:r>
              <a:rPr lang="en-US" altLang="zh-CN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 Stable Diffusion XL (turbo) [4-5]</a:t>
            </a:r>
            <a:r>
              <a:rPr lang="zh-CN" altLang="en-US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 和</a:t>
            </a:r>
            <a:r>
              <a:rPr lang="en-US" altLang="zh-CN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Stable Diffusion 3 (medium) [3]</a:t>
            </a:r>
            <a:r>
              <a:rPr lang="zh-CN" altLang="en-US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、</a:t>
            </a:r>
            <a:r>
              <a:rPr lang="en-US" altLang="zh-CN" sz="1600" dirty="0" err="1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DiffusionSat</a:t>
            </a:r>
            <a:r>
              <a:rPr lang="en-US" altLang="zh-CN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[2]</a:t>
            </a:r>
            <a:r>
              <a:rPr lang="zh-CN" altLang="en-US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、</a:t>
            </a:r>
            <a:r>
              <a:rPr lang="en-US" altLang="zh-CN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ControlNet[8]</a:t>
            </a: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altLang="zh-CN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ControlNet</a:t>
            </a:r>
            <a:r>
              <a:rPr lang="zh-CN" altLang="en-US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训练脚本</a:t>
            </a:r>
            <a:endParaRPr lang="en-US" altLang="zh-CN" sz="1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28575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n"/>
            </a:pPr>
            <a:r>
              <a:rPr lang="zh-CN" altLang="en-US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图像生成质量评估 ✔ </a:t>
            </a:r>
            <a:endParaRPr lang="zh-CN" altLang="zh-CN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zh-CN" altLang="en-US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视觉质量指标： </a:t>
            </a:r>
            <a:r>
              <a:rPr lang="en-US" altLang="zh-CN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Fréchet Inception Distance (FID)</a:t>
            </a:r>
            <a:r>
              <a:rPr lang="zh-CN" altLang="en-US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[12]</a:t>
            </a:r>
            <a:r>
              <a:rPr lang="zh-CN" altLang="en-US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、</a:t>
            </a:r>
            <a:r>
              <a:rPr lang="en-US" altLang="zh-CN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Inception Score (IS) [13]</a:t>
            </a:r>
            <a:r>
              <a:rPr lang="zh-CN" altLang="en-US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和</a:t>
            </a:r>
            <a:r>
              <a:rPr lang="en-US" altLang="zh-CN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CLIP-score [14]</a:t>
            </a: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zh-CN" altLang="en-US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像素质量指标：</a:t>
            </a:r>
            <a:r>
              <a:rPr lang="en-US" altLang="zh-CN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SSIM [15]</a:t>
            </a:r>
            <a:r>
              <a:rPr lang="zh-CN" altLang="en-US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、</a:t>
            </a:r>
            <a:r>
              <a:rPr lang="en-US" altLang="zh-CN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PSNR</a:t>
            </a:r>
            <a:r>
              <a:rPr lang="zh-CN" altLang="en-US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、</a:t>
            </a:r>
            <a:r>
              <a:rPr lang="en-US" altLang="zh-CN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LPIPS [16]</a:t>
            </a:r>
            <a:r>
              <a:rPr lang="zh-CN" altLang="en-US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和</a:t>
            </a:r>
            <a:r>
              <a:rPr lang="en-US" altLang="zh-CN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MSE</a:t>
            </a:r>
          </a:p>
        </p:txBody>
      </p:sp>
    </p:spTree>
    <p:extLst>
      <p:ext uri="{BB962C8B-B14F-4D97-AF65-F5344CB8AC3E}">
        <p14:creationId xmlns:p14="http://schemas.microsoft.com/office/powerpoint/2010/main" val="862118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45805" y="294968"/>
            <a:ext cx="1961536" cy="1696064"/>
          </a:xfrm>
          <a:prstGeom prst="rect">
            <a:avLst/>
          </a:pr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9984658" y="4866967"/>
            <a:ext cx="1961536" cy="1696064"/>
          </a:xfrm>
          <a:prstGeom prst="rect">
            <a:avLst/>
          </a:pr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圆角矩形 5"/>
          <p:cNvSpPr/>
          <p:nvPr/>
        </p:nvSpPr>
        <p:spPr>
          <a:xfrm>
            <a:off x="403122" y="449825"/>
            <a:ext cx="11385755" cy="5958349"/>
          </a:xfrm>
          <a:prstGeom prst="roundRect">
            <a:avLst>
              <a:gd name="adj" fmla="val 1568"/>
            </a:avLst>
          </a:prstGeom>
          <a:solidFill>
            <a:schemeClr val="bg1"/>
          </a:solidFill>
          <a:ln>
            <a:noFill/>
          </a:ln>
          <a:effectLst>
            <a:glow rad="228600">
              <a:srgbClr val="02615A">
                <a:alpha val="3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6"/>
          <p:cNvGrpSpPr/>
          <p:nvPr/>
        </p:nvGrpSpPr>
        <p:grpSpPr>
          <a:xfrm>
            <a:off x="4476985" y="2714351"/>
            <a:ext cx="4556948" cy="1008189"/>
            <a:chOff x="4476985" y="2703555"/>
            <a:chExt cx="4556948" cy="1008189"/>
          </a:xfrm>
        </p:grpSpPr>
        <p:sp>
          <p:nvSpPr>
            <p:cNvPr id="8" name="文本框 7"/>
            <p:cNvSpPr txBox="1"/>
            <p:nvPr/>
          </p:nvSpPr>
          <p:spPr>
            <a:xfrm>
              <a:off x="4476985" y="2703555"/>
              <a:ext cx="4556948" cy="92333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dist"/>
              <a:r>
                <a:rPr lang="zh-CN" altLang="en-US" sz="5400" b="1" dirty="0">
                  <a:solidFill>
                    <a:srgbClr val="1C4885"/>
                  </a:solidFill>
                  <a:latin typeface="微软雅黑" panose="020B0503020204020204" pitchFamily="34" charset="-122"/>
                </a:rPr>
                <a:t>后续计划</a:t>
              </a:r>
            </a:p>
          </p:txBody>
        </p:sp>
        <p:cxnSp>
          <p:nvCxnSpPr>
            <p:cNvPr id="9" name="直接连接符 8"/>
            <p:cNvCxnSpPr/>
            <p:nvPr/>
          </p:nvCxnSpPr>
          <p:spPr>
            <a:xfrm>
              <a:off x="4604288" y="3711744"/>
              <a:ext cx="4294179" cy="0"/>
            </a:xfrm>
            <a:prstGeom prst="line">
              <a:avLst/>
            </a:prstGeom>
            <a:ln w="254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6" name="组合 85"/>
          <p:cNvGrpSpPr/>
          <p:nvPr/>
        </p:nvGrpSpPr>
        <p:grpSpPr>
          <a:xfrm>
            <a:off x="10581005" y="789940"/>
            <a:ext cx="766445" cy="770255"/>
            <a:chOff x="8754" y="785"/>
            <a:chExt cx="1958" cy="1968"/>
          </a:xfrm>
        </p:grpSpPr>
        <p:sp>
          <p:nvSpPr>
            <p:cNvPr id="2" name="íṡḷîḍê"/>
            <p:cNvSpPr/>
            <p:nvPr/>
          </p:nvSpPr>
          <p:spPr bwMode="auto">
            <a:xfrm>
              <a:off x="9285" y="1408"/>
              <a:ext cx="897" cy="828"/>
            </a:xfrm>
            <a:custGeom>
              <a:avLst/>
              <a:gdLst>
                <a:gd name="T0" fmla="*/ 154 w 159"/>
                <a:gd name="T1" fmla="*/ 43 h 146"/>
                <a:gd name="T2" fmla="*/ 133 w 159"/>
                <a:gd name="T3" fmla="*/ 41 h 146"/>
                <a:gd name="T4" fmla="*/ 159 w 159"/>
                <a:gd name="T5" fmla="*/ 25 h 146"/>
                <a:gd name="T6" fmla="*/ 133 w 159"/>
                <a:gd name="T7" fmla="*/ 24 h 146"/>
                <a:gd name="T8" fmla="*/ 97 w 159"/>
                <a:gd name="T9" fmla="*/ 38 h 146"/>
                <a:gd name="T10" fmla="*/ 106 w 159"/>
                <a:gd name="T11" fmla="*/ 24 h 146"/>
                <a:gd name="T12" fmla="*/ 72 w 159"/>
                <a:gd name="T13" fmla="*/ 34 h 146"/>
                <a:gd name="T14" fmla="*/ 66 w 159"/>
                <a:gd name="T15" fmla="*/ 36 h 146"/>
                <a:gd name="T16" fmla="*/ 0 w 159"/>
                <a:gd name="T17" fmla="*/ 23 h 146"/>
                <a:gd name="T18" fmla="*/ 28 w 159"/>
                <a:gd name="T19" fmla="*/ 34 h 146"/>
                <a:gd name="T20" fmla="*/ 30 w 159"/>
                <a:gd name="T21" fmla="*/ 41 h 146"/>
                <a:gd name="T22" fmla="*/ 11 w 159"/>
                <a:gd name="T23" fmla="*/ 40 h 146"/>
                <a:gd name="T24" fmla="*/ 41 w 159"/>
                <a:gd name="T25" fmla="*/ 60 h 146"/>
                <a:gd name="T26" fmla="*/ 24 w 159"/>
                <a:gd name="T27" fmla="*/ 60 h 146"/>
                <a:gd name="T28" fmla="*/ 46 w 159"/>
                <a:gd name="T29" fmla="*/ 79 h 146"/>
                <a:gd name="T30" fmla="*/ 35 w 159"/>
                <a:gd name="T31" fmla="*/ 78 h 146"/>
                <a:gd name="T32" fmla="*/ 54 w 159"/>
                <a:gd name="T33" fmla="*/ 92 h 146"/>
                <a:gd name="T34" fmla="*/ 54 w 159"/>
                <a:gd name="T35" fmla="*/ 96 h 146"/>
                <a:gd name="T36" fmla="*/ 46 w 159"/>
                <a:gd name="T37" fmla="*/ 96 h 146"/>
                <a:gd name="T38" fmla="*/ 64 w 159"/>
                <a:gd name="T39" fmla="*/ 108 h 146"/>
                <a:gd name="T40" fmla="*/ 64 w 159"/>
                <a:gd name="T41" fmla="*/ 114 h 146"/>
                <a:gd name="T42" fmla="*/ 60 w 159"/>
                <a:gd name="T43" fmla="*/ 115 h 146"/>
                <a:gd name="T44" fmla="*/ 81 w 159"/>
                <a:gd name="T45" fmla="*/ 146 h 146"/>
                <a:gd name="T46" fmla="*/ 103 w 159"/>
                <a:gd name="T47" fmla="*/ 117 h 146"/>
                <a:gd name="T48" fmla="*/ 98 w 159"/>
                <a:gd name="T49" fmla="*/ 114 h 146"/>
                <a:gd name="T50" fmla="*/ 99 w 159"/>
                <a:gd name="T51" fmla="*/ 107 h 146"/>
                <a:gd name="T52" fmla="*/ 115 w 159"/>
                <a:gd name="T53" fmla="*/ 97 h 146"/>
                <a:gd name="T54" fmla="*/ 112 w 159"/>
                <a:gd name="T55" fmla="*/ 92 h 146"/>
                <a:gd name="T56" fmla="*/ 131 w 159"/>
                <a:gd name="T57" fmla="*/ 79 h 146"/>
                <a:gd name="T58" fmla="*/ 119 w 159"/>
                <a:gd name="T59" fmla="*/ 79 h 146"/>
                <a:gd name="T60" fmla="*/ 117 w 159"/>
                <a:gd name="T61" fmla="*/ 75 h 146"/>
                <a:gd name="T62" fmla="*/ 141 w 159"/>
                <a:gd name="T63" fmla="*/ 59 h 146"/>
                <a:gd name="T64" fmla="*/ 125 w 159"/>
                <a:gd name="T65" fmla="*/ 58 h 146"/>
                <a:gd name="T66" fmla="*/ 124 w 159"/>
                <a:gd name="T67" fmla="*/ 54 h 146"/>
                <a:gd name="T68" fmla="*/ 154 w 159"/>
                <a:gd name="T69" fmla="*/ 4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59" h="146">
                  <a:moveTo>
                    <a:pt x="154" y="43"/>
                  </a:moveTo>
                  <a:cubicBezTo>
                    <a:pt x="133" y="41"/>
                    <a:pt x="133" y="41"/>
                    <a:pt x="133" y="41"/>
                  </a:cubicBezTo>
                  <a:cubicBezTo>
                    <a:pt x="137" y="34"/>
                    <a:pt x="155" y="37"/>
                    <a:pt x="159" y="25"/>
                  </a:cubicBezTo>
                  <a:cubicBezTo>
                    <a:pt x="133" y="24"/>
                    <a:pt x="133" y="24"/>
                    <a:pt x="133" y="24"/>
                  </a:cubicBezTo>
                  <a:cubicBezTo>
                    <a:pt x="114" y="21"/>
                    <a:pt x="107" y="39"/>
                    <a:pt x="97" y="38"/>
                  </a:cubicBezTo>
                  <a:cubicBezTo>
                    <a:pt x="88" y="29"/>
                    <a:pt x="100" y="28"/>
                    <a:pt x="106" y="24"/>
                  </a:cubicBezTo>
                  <a:cubicBezTo>
                    <a:pt x="80" y="0"/>
                    <a:pt x="72" y="32"/>
                    <a:pt x="72" y="34"/>
                  </a:cubicBezTo>
                  <a:cubicBezTo>
                    <a:pt x="71" y="37"/>
                    <a:pt x="68" y="38"/>
                    <a:pt x="66" y="36"/>
                  </a:cubicBezTo>
                  <a:cubicBezTo>
                    <a:pt x="58" y="12"/>
                    <a:pt x="33" y="22"/>
                    <a:pt x="0" y="23"/>
                  </a:cubicBezTo>
                  <a:cubicBezTo>
                    <a:pt x="8" y="31"/>
                    <a:pt x="17" y="32"/>
                    <a:pt x="28" y="34"/>
                  </a:cubicBezTo>
                  <a:cubicBezTo>
                    <a:pt x="30" y="36"/>
                    <a:pt x="32" y="38"/>
                    <a:pt x="30" y="41"/>
                  </a:cubicBezTo>
                  <a:cubicBezTo>
                    <a:pt x="11" y="40"/>
                    <a:pt x="11" y="40"/>
                    <a:pt x="11" y="40"/>
                  </a:cubicBezTo>
                  <a:cubicBezTo>
                    <a:pt x="19" y="58"/>
                    <a:pt x="35" y="49"/>
                    <a:pt x="41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5" y="75"/>
                    <a:pt x="41" y="68"/>
                    <a:pt x="46" y="79"/>
                  </a:cubicBezTo>
                  <a:cubicBezTo>
                    <a:pt x="35" y="78"/>
                    <a:pt x="35" y="78"/>
                    <a:pt x="35" y="78"/>
                  </a:cubicBezTo>
                  <a:cubicBezTo>
                    <a:pt x="40" y="90"/>
                    <a:pt x="48" y="91"/>
                    <a:pt x="54" y="92"/>
                  </a:cubicBezTo>
                  <a:cubicBezTo>
                    <a:pt x="54" y="96"/>
                    <a:pt x="54" y="96"/>
                    <a:pt x="54" y="96"/>
                  </a:cubicBezTo>
                  <a:cubicBezTo>
                    <a:pt x="46" y="96"/>
                    <a:pt x="46" y="96"/>
                    <a:pt x="46" y="96"/>
                  </a:cubicBezTo>
                  <a:cubicBezTo>
                    <a:pt x="46" y="104"/>
                    <a:pt x="57" y="109"/>
                    <a:pt x="64" y="108"/>
                  </a:cubicBezTo>
                  <a:cubicBezTo>
                    <a:pt x="64" y="114"/>
                    <a:pt x="64" y="114"/>
                    <a:pt x="64" y="114"/>
                  </a:cubicBezTo>
                  <a:cubicBezTo>
                    <a:pt x="60" y="115"/>
                    <a:pt x="60" y="115"/>
                    <a:pt x="60" y="115"/>
                  </a:cubicBezTo>
                  <a:cubicBezTo>
                    <a:pt x="81" y="146"/>
                    <a:pt x="81" y="146"/>
                    <a:pt x="81" y="146"/>
                  </a:cubicBezTo>
                  <a:cubicBezTo>
                    <a:pt x="103" y="117"/>
                    <a:pt x="103" y="117"/>
                    <a:pt x="103" y="117"/>
                  </a:cubicBezTo>
                  <a:cubicBezTo>
                    <a:pt x="98" y="114"/>
                    <a:pt x="98" y="114"/>
                    <a:pt x="98" y="114"/>
                  </a:cubicBezTo>
                  <a:cubicBezTo>
                    <a:pt x="99" y="107"/>
                    <a:pt x="99" y="107"/>
                    <a:pt x="99" y="107"/>
                  </a:cubicBezTo>
                  <a:cubicBezTo>
                    <a:pt x="105" y="108"/>
                    <a:pt x="111" y="106"/>
                    <a:pt x="115" y="97"/>
                  </a:cubicBezTo>
                  <a:cubicBezTo>
                    <a:pt x="114" y="95"/>
                    <a:pt x="99" y="99"/>
                    <a:pt x="112" y="92"/>
                  </a:cubicBezTo>
                  <a:cubicBezTo>
                    <a:pt x="120" y="91"/>
                    <a:pt x="125" y="85"/>
                    <a:pt x="131" y="79"/>
                  </a:cubicBezTo>
                  <a:cubicBezTo>
                    <a:pt x="119" y="79"/>
                    <a:pt x="119" y="79"/>
                    <a:pt x="119" y="79"/>
                  </a:cubicBezTo>
                  <a:cubicBezTo>
                    <a:pt x="117" y="78"/>
                    <a:pt x="116" y="76"/>
                    <a:pt x="117" y="75"/>
                  </a:cubicBezTo>
                  <a:cubicBezTo>
                    <a:pt x="125" y="74"/>
                    <a:pt x="137" y="70"/>
                    <a:pt x="141" y="59"/>
                  </a:cubicBezTo>
                  <a:cubicBezTo>
                    <a:pt x="125" y="58"/>
                    <a:pt x="125" y="58"/>
                    <a:pt x="125" y="58"/>
                  </a:cubicBezTo>
                  <a:cubicBezTo>
                    <a:pt x="122" y="57"/>
                    <a:pt x="123" y="55"/>
                    <a:pt x="124" y="54"/>
                  </a:cubicBezTo>
                  <a:cubicBezTo>
                    <a:pt x="134" y="54"/>
                    <a:pt x="145" y="50"/>
                    <a:pt x="154" y="43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3" name="íŝḻiḍè"/>
            <p:cNvSpPr/>
            <p:nvPr/>
          </p:nvSpPr>
          <p:spPr bwMode="auto">
            <a:xfrm>
              <a:off x="8856" y="1941"/>
              <a:ext cx="231" cy="183"/>
            </a:xfrm>
            <a:custGeom>
              <a:avLst/>
              <a:gdLst>
                <a:gd name="T0" fmla="*/ 6 w 41"/>
                <a:gd name="T1" fmla="*/ 15 h 32"/>
                <a:gd name="T2" fmla="*/ 9 w 41"/>
                <a:gd name="T3" fmla="*/ 16 h 32"/>
                <a:gd name="T4" fmla="*/ 37 w 41"/>
                <a:gd name="T5" fmla="*/ 18 h 32"/>
                <a:gd name="T6" fmla="*/ 41 w 41"/>
                <a:gd name="T7" fmla="*/ 16 h 32"/>
                <a:gd name="T8" fmla="*/ 32 w 41"/>
                <a:gd name="T9" fmla="*/ 0 h 32"/>
                <a:gd name="T10" fmla="*/ 28 w 41"/>
                <a:gd name="T11" fmla="*/ 1 h 32"/>
                <a:gd name="T12" fmla="*/ 35 w 41"/>
                <a:gd name="T13" fmla="*/ 14 h 32"/>
                <a:gd name="T14" fmla="*/ 30 w 41"/>
                <a:gd name="T15" fmla="*/ 13 h 32"/>
                <a:gd name="T16" fmla="*/ 4 w 41"/>
                <a:gd name="T17" fmla="*/ 12 h 32"/>
                <a:gd name="T18" fmla="*/ 0 w 41"/>
                <a:gd name="T19" fmla="*/ 14 h 32"/>
                <a:gd name="T20" fmla="*/ 10 w 41"/>
                <a:gd name="T21" fmla="*/ 32 h 32"/>
                <a:gd name="T22" fmla="*/ 14 w 41"/>
                <a:gd name="T23" fmla="*/ 30 h 32"/>
                <a:gd name="T24" fmla="*/ 6 w 41"/>
                <a:gd name="T25" fmla="*/ 15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" h="32">
                  <a:moveTo>
                    <a:pt x="6" y="15"/>
                  </a:moveTo>
                  <a:cubicBezTo>
                    <a:pt x="9" y="16"/>
                    <a:pt x="9" y="16"/>
                    <a:pt x="9" y="16"/>
                  </a:cubicBezTo>
                  <a:cubicBezTo>
                    <a:pt x="37" y="18"/>
                    <a:pt x="37" y="18"/>
                    <a:pt x="37" y="18"/>
                  </a:cubicBezTo>
                  <a:cubicBezTo>
                    <a:pt x="41" y="16"/>
                    <a:pt x="41" y="16"/>
                    <a:pt x="41" y="16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28" y="1"/>
                    <a:pt x="28" y="1"/>
                    <a:pt x="28" y="1"/>
                  </a:cubicBezTo>
                  <a:cubicBezTo>
                    <a:pt x="35" y="14"/>
                    <a:pt x="35" y="14"/>
                    <a:pt x="35" y="14"/>
                  </a:cubicBezTo>
                  <a:cubicBezTo>
                    <a:pt x="34" y="14"/>
                    <a:pt x="32" y="14"/>
                    <a:pt x="30" y="13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4" y="30"/>
                    <a:pt x="14" y="30"/>
                    <a:pt x="14" y="30"/>
                  </a:cubicBezTo>
                  <a:lnTo>
                    <a:pt x="6" y="15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11" name="îS1iďê"/>
            <p:cNvSpPr/>
            <p:nvPr/>
          </p:nvSpPr>
          <p:spPr bwMode="auto">
            <a:xfrm>
              <a:off x="8918" y="2054"/>
              <a:ext cx="226" cy="176"/>
            </a:xfrm>
            <a:custGeom>
              <a:avLst/>
              <a:gdLst>
                <a:gd name="T0" fmla="*/ 128 w 131"/>
                <a:gd name="T1" fmla="*/ 46 h 102"/>
                <a:gd name="T2" fmla="*/ 85 w 131"/>
                <a:gd name="T3" fmla="*/ 66 h 102"/>
                <a:gd name="T4" fmla="*/ 66 w 131"/>
                <a:gd name="T5" fmla="*/ 30 h 102"/>
                <a:gd name="T6" fmla="*/ 108 w 131"/>
                <a:gd name="T7" fmla="*/ 10 h 102"/>
                <a:gd name="T8" fmla="*/ 105 w 131"/>
                <a:gd name="T9" fmla="*/ 0 h 102"/>
                <a:gd name="T10" fmla="*/ 0 w 131"/>
                <a:gd name="T11" fmla="*/ 46 h 102"/>
                <a:gd name="T12" fmla="*/ 7 w 131"/>
                <a:gd name="T13" fmla="*/ 56 h 102"/>
                <a:gd name="T14" fmla="*/ 56 w 131"/>
                <a:gd name="T15" fmla="*/ 33 h 102"/>
                <a:gd name="T16" fmla="*/ 72 w 131"/>
                <a:gd name="T17" fmla="*/ 73 h 102"/>
                <a:gd name="T18" fmla="*/ 23 w 131"/>
                <a:gd name="T19" fmla="*/ 92 h 102"/>
                <a:gd name="T20" fmla="*/ 30 w 131"/>
                <a:gd name="T21" fmla="*/ 102 h 102"/>
                <a:gd name="T22" fmla="*/ 131 w 131"/>
                <a:gd name="T23" fmla="*/ 56 h 102"/>
                <a:gd name="T24" fmla="*/ 128 w 131"/>
                <a:gd name="T25" fmla="*/ 46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1" h="102">
                  <a:moveTo>
                    <a:pt x="128" y="46"/>
                  </a:moveTo>
                  <a:lnTo>
                    <a:pt x="85" y="66"/>
                  </a:lnTo>
                  <a:lnTo>
                    <a:pt x="66" y="30"/>
                  </a:lnTo>
                  <a:lnTo>
                    <a:pt x="108" y="10"/>
                  </a:lnTo>
                  <a:lnTo>
                    <a:pt x="105" y="0"/>
                  </a:lnTo>
                  <a:lnTo>
                    <a:pt x="0" y="46"/>
                  </a:lnTo>
                  <a:lnTo>
                    <a:pt x="7" y="56"/>
                  </a:lnTo>
                  <a:lnTo>
                    <a:pt x="56" y="33"/>
                  </a:lnTo>
                  <a:lnTo>
                    <a:pt x="72" y="73"/>
                  </a:lnTo>
                  <a:lnTo>
                    <a:pt x="23" y="92"/>
                  </a:lnTo>
                  <a:lnTo>
                    <a:pt x="30" y="102"/>
                  </a:lnTo>
                  <a:lnTo>
                    <a:pt x="131" y="56"/>
                  </a:lnTo>
                  <a:lnTo>
                    <a:pt x="128" y="46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13" name="i$ḷíḓe"/>
            <p:cNvSpPr/>
            <p:nvPr/>
          </p:nvSpPr>
          <p:spPr bwMode="auto">
            <a:xfrm>
              <a:off x="8980" y="2173"/>
              <a:ext cx="226" cy="176"/>
            </a:xfrm>
            <a:custGeom>
              <a:avLst/>
              <a:gdLst>
                <a:gd name="T0" fmla="*/ 72 w 131"/>
                <a:gd name="T1" fmla="*/ 76 h 102"/>
                <a:gd name="T2" fmla="*/ 85 w 131"/>
                <a:gd name="T3" fmla="*/ 69 h 102"/>
                <a:gd name="T4" fmla="*/ 66 w 131"/>
                <a:gd name="T5" fmla="*/ 30 h 102"/>
                <a:gd name="T6" fmla="*/ 98 w 131"/>
                <a:gd name="T7" fmla="*/ 17 h 102"/>
                <a:gd name="T8" fmla="*/ 118 w 131"/>
                <a:gd name="T9" fmla="*/ 56 h 102"/>
                <a:gd name="T10" fmla="*/ 131 w 131"/>
                <a:gd name="T11" fmla="*/ 53 h 102"/>
                <a:gd name="T12" fmla="*/ 105 w 131"/>
                <a:gd name="T13" fmla="*/ 0 h 102"/>
                <a:gd name="T14" fmla="*/ 0 w 131"/>
                <a:gd name="T15" fmla="*/ 50 h 102"/>
                <a:gd name="T16" fmla="*/ 30 w 131"/>
                <a:gd name="T17" fmla="*/ 102 h 102"/>
                <a:gd name="T18" fmla="*/ 39 w 131"/>
                <a:gd name="T19" fmla="*/ 96 h 102"/>
                <a:gd name="T20" fmla="*/ 20 w 131"/>
                <a:gd name="T21" fmla="*/ 53 h 102"/>
                <a:gd name="T22" fmla="*/ 52 w 131"/>
                <a:gd name="T23" fmla="*/ 36 h 102"/>
                <a:gd name="T24" fmla="*/ 72 w 131"/>
                <a:gd name="T25" fmla="*/ 76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1" h="102">
                  <a:moveTo>
                    <a:pt x="72" y="76"/>
                  </a:moveTo>
                  <a:lnTo>
                    <a:pt x="85" y="69"/>
                  </a:lnTo>
                  <a:lnTo>
                    <a:pt x="66" y="30"/>
                  </a:lnTo>
                  <a:lnTo>
                    <a:pt x="98" y="17"/>
                  </a:lnTo>
                  <a:lnTo>
                    <a:pt x="118" y="56"/>
                  </a:lnTo>
                  <a:lnTo>
                    <a:pt x="131" y="53"/>
                  </a:lnTo>
                  <a:lnTo>
                    <a:pt x="105" y="0"/>
                  </a:lnTo>
                  <a:lnTo>
                    <a:pt x="0" y="50"/>
                  </a:lnTo>
                  <a:lnTo>
                    <a:pt x="30" y="102"/>
                  </a:lnTo>
                  <a:lnTo>
                    <a:pt x="39" y="96"/>
                  </a:lnTo>
                  <a:lnTo>
                    <a:pt x="20" y="53"/>
                  </a:lnTo>
                  <a:lnTo>
                    <a:pt x="52" y="36"/>
                  </a:lnTo>
                  <a:lnTo>
                    <a:pt x="72" y="76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21" name="îş1íḍé"/>
            <p:cNvSpPr/>
            <p:nvPr/>
          </p:nvSpPr>
          <p:spPr bwMode="auto">
            <a:xfrm>
              <a:off x="9070" y="2292"/>
              <a:ext cx="181" cy="131"/>
            </a:xfrm>
            <a:custGeom>
              <a:avLst/>
              <a:gdLst>
                <a:gd name="T0" fmla="*/ 32 w 32"/>
                <a:gd name="T1" fmla="*/ 3 h 23"/>
                <a:gd name="T2" fmla="*/ 30 w 32"/>
                <a:gd name="T3" fmla="*/ 0 h 23"/>
                <a:gd name="T4" fmla="*/ 13 w 32"/>
                <a:gd name="T5" fmla="*/ 16 h 23"/>
                <a:gd name="T6" fmla="*/ 10 w 32"/>
                <a:gd name="T7" fmla="*/ 19 h 23"/>
                <a:gd name="T8" fmla="*/ 7 w 32"/>
                <a:gd name="T9" fmla="*/ 20 h 23"/>
                <a:gd name="T10" fmla="*/ 5 w 32"/>
                <a:gd name="T11" fmla="*/ 19 h 23"/>
                <a:gd name="T12" fmla="*/ 4 w 32"/>
                <a:gd name="T13" fmla="*/ 16 h 23"/>
                <a:gd name="T14" fmla="*/ 7 w 32"/>
                <a:gd name="T15" fmla="*/ 11 h 23"/>
                <a:gd name="T16" fmla="*/ 5 w 32"/>
                <a:gd name="T17" fmla="*/ 10 h 23"/>
                <a:gd name="T18" fmla="*/ 0 w 32"/>
                <a:gd name="T19" fmla="*/ 16 h 23"/>
                <a:gd name="T20" fmla="*/ 2 w 32"/>
                <a:gd name="T21" fmla="*/ 21 h 23"/>
                <a:gd name="T22" fmla="*/ 6 w 32"/>
                <a:gd name="T23" fmla="*/ 23 h 23"/>
                <a:gd name="T24" fmla="*/ 10 w 32"/>
                <a:gd name="T25" fmla="*/ 22 h 23"/>
                <a:gd name="T26" fmla="*/ 15 w 32"/>
                <a:gd name="T27" fmla="*/ 18 h 23"/>
                <a:gd name="T28" fmla="*/ 32 w 32"/>
                <a:gd name="T29" fmla="*/ 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2" h="23">
                  <a:moveTo>
                    <a:pt x="32" y="3"/>
                  </a:moveTo>
                  <a:cubicBezTo>
                    <a:pt x="30" y="0"/>
                    <a:pt x="30" y="0"/>
                    <a:pt x="30" y="0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1" y="18"/>
                    <a:pt x="10" y="19"/>
                    <a:pt x="10" y="19"/>
                  </a:cubicBezTo>
                  <a:cubicBezTo>
                    <a:pt x="9" y="19"/>
                    <a:pt x="8" y="20"/>
                    <a:pt x="7" y="20"/>
                  </a:cubicBezTo>
                  <a:cubicBezTo>
                    <a:pt x="6" y="20"/>
                    <a:pt x="6" y="19"/>
                    <a:pt x="5" y="19"/>
                  </a:cubicBezTo>
                  <a:cubicBezTo>
                    <a:pt x="4" y="18"/>
                    <a:pt x="4" y="17"/>
                    <a:pt x="4" y="16"/>
                  </a:cubicBezTo>
                  <a:cubicBezTo>
                    <a:pt x="4" y="15"/>
                    <a:pt x="6" y="13"/>
                    <a:pt x="7" y="11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2" y="12"/>
                    <a:pt x="1" y="14"/>
                    <a:pt x="0" y="16"/>
                  </a:cubicBezTo>
                  <a:cubicBezTo>
                    <a:pt x="0" y="18"/>
                    <a:pt x="1" y="20"/>
                    <a:pt x="2" y="21"/>
                  </a:cubicBezTo>
                  <a:cubicBezTo>
                    <a:pt x="3" y="22"/>
                    <a:pt x="4" y="23"/>
                    <a:pt x="6" y="23"/>
                  </a:cubicBezTo>
                  <a:cubicBezTo>
                    <a:pt x="7" y="23"/>
                    <a:pt x="9" y="23"/>
                    <a:pt x="10" y="22"/>
                  </a:cubicBezTo>
                  <a:cubicBezTo>
                    <a:pt x="12" y="22"/>
                    <a:pt x="13" y="20"/>
                    <a:pt x="15" y="18"/>
                  </a:cubicBezTo>
                  <a:lnTo>
                    <a:pt x="32" y="3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22" name="išḻïde"/>
            <p:cNvSpPr/>
            <p:nvPr/>
          </p:nvSpPr>
          <p:spPr bwMode="auto">
            <a:xfrm>
              <a:off x="9154" y="2322"/>
              <a:ext cx="148" cy="147"/>
            </a:xfrm>
            <a:custGeom>
              <a:avLst/>
              <a:gdLst>
                <a:gd name="T0" fmla="*/ 79 w 86"/>
                <a:gd name="T1" fmla="*/ 0 h 85"/>
                <a:gd name="T2" fmla="*/ 0 w 86"/>
                <a:gd name="T3" fmla="*/ 79 h 85"/>
                <a:gd name="T4" fmla="*/ 7 w 86"/>
                <a:gd name="T5" fmla="*/ 85 h 85"/>
                <a:gd name="T6" fmla="*/ 86 w 86"/>
                <a:gd name="T7" fmla="*/ 6 h 85"/>
                <a:gd name="T8" fmla="*/ 79 w 86"/>
                <a:gd name="T9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" h="85">
                  <a:moveTo>
                    <a:pt x="79" y="0"/>
                  </a:moveTo>
                  <a:lnTo>
                    <a:pt x="0" y="79"/>
                  </a:lnTo>
                  <a:lnTo>
                    <a:pt x="7" y="85"/>
                  </a:lnTo>
                  <a:lnTo>
                    <a:pt x="86" y="6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23" name="ís1ïḓè"/>
            <p:cNvSpPr/>
            <p:nvPr/>
          </p:nvSpPr>
          <p:spPr bwMode="auto">
            <a:xfrm>
              <a:off x="9184" y="2361"/>
              <a:ext cx="181" cy="198"/>
            </a:xfrm>
            <a:custGeom>
              <a:avLst/>
              <a:gdLst>
                <a:gd name="T0" fmla="*/ 29 w 32"/>
                <a:gd name="T1" fmla="*/ 0 h 35"/>
                <a:gd name="T2" fmla="*/ 0 w 32"/>
                <a:gd name="T3" fmla="*/ 21 h 35"/>
                <a:gd name="T4" fmla="*/ 3 w 32"/>
                <a:gd name="T5" fmla="*/ 23 h 35"/>
                <a:gd name="T6" fmla="*/ 12 w 32"/>
                <a:gd name="T7" fmla="*/ 17 h 35"/>
                <a:gd name="T8" fmla="*/ 20 w 32"/>
                <a:gd name="T9" fmla="*/ 23 h 35"/>
                <a:gd name="T10" fmla="*/ 16 w 32"/>
                <a:gd name="T11" fmla="*/ 33 h 35"/>
                <a:gd name="T12" fmla="*/ 19 w 32"/>
                <a:gd name="T13" fmla="*/ 35 h 35"/>
                <a:gd name="T14" fmla="*/ 32 w 32"/>
                <a:gd name="T15" fmla="*/ 3 h 35"/>
                <a:gd name="T16" fmla="*/ 29 w 32"/>
                <a:gd name="T17" fmla="*/ 0 h 35"/>
                <a:gd name="T18" fmla="*/ 25 w 32"/>
                <a:gd name="T19" fmla="*/ 11 h 35"/>
                <a:gd name="T20" fmla="*/ 22 w 32"/>
                <a:gd name="T21" fmla="*/ 20 h 35"/>
                <a:gd name="T22" fmla="*/ 15 w 32"/>
                <a:gd name="T23" fmla="*/ 15 h 35"/>
                <a:gd name="T24" fmla="*/ 23 w 32"/>
                <a:gd name="T25" fmla="*/ 8 h 35"/>
                <a:gd name="T26" fmla="*/ 28 w 32"/>
                <a:gd name="T27" fmla="*/ 4 h 35"/>
                <a:gd name="T28" fmla="*/ 25 w 32"/>
                <a:gd name="T29" fmla="*/ 11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2" h="35">
                  <a:moveTo>
                    <a:pt x="29" y="0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3" y="23"/>
                    <a:pt x="3" y="23"/>
                    <a:pt x="3" y="23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9" y="35"/>
                    <a:pt x="19" y="35"/>
                    <a:pt x="19" y="35"/>
                  </a:cubicBezTo>
                  <a:cubicBezTo>
                    <a:pt x="32" y="3"/>
                    <a:pt x="32" y="3"/>
                    <a:pt x="32" y="3"/>
                  </a:cubicBezTo>
                  <a:lnTo>
                    <a:pt x="29" y="0"/>
                  </a:lnTo>
                  <a:close/>
                  <a:moveTo>
                    <a:pt x="25" y="11"/>
                  </a:moveTo>
                  <a:cubicBezTo>
                    <a:pt x="22" y="20"/>
                    <a:pt x="22" y="20"/>
                    <a:pt x="22" y="20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5" y="7"/>
                    <a:pt x="27" y="6"/>
                    <a:pt x="28" y="4"/>
                  </a:cubicBezTo>
                  <a:cubicBezTo>
                    <a:pt x="28" y="6"/>
                    <a:pt x="27" y="8"/>
                    <a:pt x="25" y="11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24" name="ïṩlïďê"/>
            <p:cNvSpPr/>
            <p:nvPr/>
          </p:nvSpPr>
          <p:spPr bwMode="auto">
            <a:xfrm>
              <a:off x="9313" y="2394"/>
              <a:ext cx="198" cy="216"/>
            </a:xfrm>
            <a:custGeom>
              <a:avLst/>
              <a:gdLst>
                <a:gd name="T0" fmla="*/ 108 w 115"/>
                <a:gd name="T1" fmla="*/ 27 h 125"/>
                <a:gd name="T2" fmla="*/ 62 w 115"/>
                <a:gd name="T3" fmla="*/ 102 h 125"/>
                <a:gd name="T4" fmla="*/ 69 w 115"/>
                <a:gd name="T5" fmla="*/ 7 h 125"/>
                <a:gd name="T6" fmla="*/ 59 w 115"/>
                <a:gd name="T7" fmla="*/ 0 h 125"/>
                <a:gd name="T8" fmla="*/ 0 w 115"/>
                <a:gd name="T9" fmla="*/ 96 h 125"/>
                <a:gd name="T10" fmla="*/ 10 w 115"/>
                <a:gd name="T11" fmla="*/ 99 h 125"/>
                <a:gd name="T12" fmla="*/ 56 w 115"/>
                <a:gd name="T13" fmla="*/ 27 h 125"/>
                <a:gd name="T14" fmla="*/ 49 w 115"/>
                <a:gd name="T15" fmla="*/ 122 h 125"/>
                <a:gd name="T16" fmla="*/ 59 w 115"/>
                <a:gd name="T17" fmla="*/ 125 h 125"/>
                <a:gd name="T18" fmla="*/ 115 w 115"/>
                <a:gd name="T19" fmla="*/ 33 h 125"/>
                <a:gd name="T20" fmla="*/ 108 w 115"/>
                <a:gd name="T21" fmla="*/ 27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5" h="125">
                  <a:moveTo>
                    <a:pt x="108" y="27"/>
                  </a:moveTo>
                  <a:lnTo>
                    <a:pt x="62" y="102"/>
                  </a:lnTo>
                  <a:lnTo>
                    <a:pt x="69" y="7"/>
                  </a:lnTo>
                  <a:lnTo>
                    <a:pt x="59" y="0"/>
                  </a:lnTo>
                  <a:lnTo>
                    <a:pt x="0" y="96"/>
                  </a:lnTo>
                  <a:lnTo>
                    <a:pt x="10" y="99"/>
                  </a:lnTo>
                  <a:lnTo>
                    <a:pt x="56" y="27"/>
                  </a:lnTo>
                  <a:lnTo>
                    <a:pt x="49" y="122"/>
                  </a:lnTo>
                  <a:lnTo>
                    <a:pt x="59" y="125"/>
                  </a:lnTo>
                  <a:lnTo>
                    <a:pt x="115" y="33"/>
                  </a:lnTo>
                  <a:lnTo>
                    <a:pt x="108" y="27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25" name="íSliḋê"/>
            <p:cNvSpPr/>
            <p:nvPr/>
          </p:nvSpPr>
          <p:spPr bwMode="auto">
            <a:xfrm>
              <a:off x="9472" y="2458"/>
              <a:ext cx="140" cy="191"/>
            </a:xfrm>
            <a:custGeom>
              <a:avLst/>
              <a:gdLst>
                <a:gd name="T0" fmla="*/ 19 w 25"/>
                <a:gd name="T1" fmla="*/ 1 h 34"/>
                <a:gd name="T2" fmla="*/ 13 w 25"/>
                <a:gd name="T3" fmla="*/ 1 h 34"/>
                <a:gd name="T4" fmla="*/ 8 w 25"/>
                <a:gd name="T5" fmla="*/ 5 h 34"/>
                <a:gd name="T6" fmla="*/ 3 w 25"/>
                <a:gd name="T7" fmla="*/ 13 h 34"/>
                <a:gd name="T8" fmla="*/ 1 w 25"/>
                <a:gd name="T9" fmla="*/ 22 h 34"/>
                <a:gd name="T10" fmla="*/ 2 w 25"/>
                <a:gd name="T11" fmla="*/ 29 h 34"/>
                <a:gd name="T12" fmla="*/ 6 w 25"/>
                <a:gd name="T13" fmla="*/ 33 h 34"/>
                <a:gd name="T14" fmla="*/ 11 w 25"/>
                <a:gd name="T15" fmla="*/ 33 h 34"/>
                <a:gd name="T16" fmla="*/ 17 w 25"/>
                <a:gd name="T17" fmla="*/ 31 h 34"/>
                <a:gd name="T18" fmla="*/ 21 w 25"/>
                <a:gd name="T19" fmla="*/ 20 h 34"/>
                <a:gd name="T20" fmla="*/ 13 w 25"/>
                <a:gd name="T21" fmla="*/ 17 h 34"/>
                <a:gd name="T22" fmla="*/ 11 w 25"/>
                <a:gd name="T23" fmla="*/ 20 h 34"/>
                <a:gd name="T24" fmla="*/ 17 w 25"/>
                <a:gd name="T25" fmla="*/ 22 h 34"/>
                <a:gd name="T26" fmla="*/ 15 w 25"/>
                <a:gd name="T27" fmla="*/ 28 h 34"/>
                <a:gd name="T28" fmla="*/ 12 w 25"/>
                <a:gd name="T29" fmla="*/ 29 h 34"/>
                <a:gd name="T30" fmla="*/ 8 w 25"/>
                <a:gd name="T31" fmla="*/ 29 h 34"/>
                <a:gd name="T32" fmla="*/ 5 w 25"/>
                <a:gd name="T33" fmla="*/ 26 h 34"/>
                <a:gd name="T34" fmla="*/ 4 w 25"/>
                <a:gd name="T35" fmla="*/ 21 h 34"/>
                <a:gd name="T36" fmla="*/ 6 w 25"/>
                <a:gd name="T37" fmla="*/ 14 h 34"/>
                <a:gd name="T38" fmla="*/ 9 w 25"/>
                <a:gd name="T39" fmla="*/ 8 h 34"/>
                <a:gd name="T40" fmla="*/ 11 w 25"/>
                <a:gd name="T41" fmla="*/ 5 h 34"/>
                <a:gd name="T42" fmla="*/ 15 w 25"/>
                <a:gd name="T43" fmla="*/ 4 h 34"/>
                <a:gd name="T44" fmla="*/ 18 w 25"/>
                <a:gd name="T45" fmla="*/ 4 h 34"/>
                <a:gd name="T46" fmla="*/ 20 w 25"/>
                <a:gd name="T47" fmla="*/ 6 h 34"/>
                <a:gd name="T48" fmla="*/ 21 w 25"/>
                <a:gd name="T49" fmla="*/ 9 h 34"/>
                <a:gd name="T50" fmla="*/ 21 w 25"/>
                <a:gd name="T51" fmla="*/ 13 h 34"/>
                <a:gd name="T52" fmla="*/ 24 w 25"/>
                <a:gd name="T53" fmla="*/ 13 h 34"/>
                <a:gd name="T54" fmla="*/ 24 w 25"/>
                <a:gd name="T55" fmla="*/ 7 h 34"/>
                <a:gd name="T56" fmla="*/ 23 w 25"/>
                <a:gd name="T57" fmla="*/ 3 h 34"/>
                <a:gd name="T58" fmla="*/ 19 w 25"/>
                <a:gd name="T59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5" h="34">
                  <a:moveTo>
                    <a:pt x="19" y="1"/>
                  </a:moveTo>
                  <a:cubicBezTo>
                    <a:pt x="18" y="0"/>
                    <a:pt x="15" y="0"/>
                    <a:pt x="13" y="1"/>
                  </a:cubicBezTo>
                  <a:cubicBezTo>
                    <a:pt x="11" y="1"/>
                    <a:pt x="9" y="3"/>
                    <a:pt x="8" y="5"/>
                  </a:cubicBezTo>
                  <a:cubicBezTo>
                    <a:pt x="6" y="7"/>
                    <a:pt x="4" y="10"/>
                    <a:pt x="3" y="13"/>
                  </a:cubicBezTo>
                  <a:cubicBezTo>
                    <a:pt x="2" y="16"/>
                    <a:pt x="1" y="19"/>
                    <a:pt x="1" y="22"/>
                  </a:cubicBezTo>
                  <a:cubicBezTo>
                    <a:pt x="0" y="25"/>
                    <a:pt x="1" y="27"/>
                    <a:pt x="2" y="29"/>
                  </a:cubicBezTo>
                  <a:cubicBezTo>
                    <a:pt x="3" y="31"/>
                    <a:pt x="4" y="32"/>
                    <a:pt x="6" y="33"/>
                  </a:cubicBezTo>
                  <a:cubicBezTo>
                    <a:pt x="8" y="34"/>
                    <a:pt x="9" y="34"/>
                    <a:pt x="11" y="33"/>
                  </a:cubicBezTo>
                  <a:cubicBezTo>
                    <a:pt x="13" y="33"/>
                    <a:pt x="15" y="32"/>
                    <a:pt x="17" y="31"/>
                  </a:cubicBezTo>
                  <a:cubicBezTo>
                    <a:pt x="21" y="20"/>
                    <a:pt x="21" y="20"/>
                    <a:pt x="21" y="20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4" y="29"/>
                    <a:pt x="13" y="29"/>
                    <a:pt x="12" y="29"/>
                  </a:cubicBezTo>
                  <a:cubicBezTo>
                    <a:pt x="10" y="30"/>
                    <a:pt x="9" y="30"/>
                    <a:pt x="8" y="29"/>
                  </a:cubicBezTo>
                  <a:cubicBezTo>
                    <a:pt x="6" y="29"/>
                    <a:pt x="5" y="28"/>
                    <a:pt x="5" y="26"/>
                  </a:cubicBezTo>
                  <a:cubicBezTo>
                    <a:pt x="4" y="25"/>
                    <a:pt x="3" y="23"/>
                    <a:pt x="4" y="21"/>
                  </a:cubicBezTo>
                  <a:cubicBezTo>
                    <a:pt x="4" y="19"/>
                    <a:pt x="4" y="17"/>
                    <a:pt x="6" y="14"/>
                  </a:cubicBezTo>
                  <a:cubicBezTo>
                    <a:pt x="7" y="12"/>
                    <a:pt x="8" y="10"/>
                    <a:pt x="9" y="8"/>
                  </a:cubicBezTo>
                  <a:cubicBezTo>
                    <a:pt x="10" y="7"/>
                    <a:pt x="11" y="6"/>
                    <a:pt x="11" y="5"/>
                  </a:cubicBezTo>
                  <a:cubicBezTo>
                    <a:pt x="12" y="5"/>
                    <a:pt x="13" y="4"/>
                    <a:pt x="15" y="4"/>
                  </a:cubicBezTo>
                  <a:cubicBezTo>
                    <a:pt x="16" y="4"/>
                    <a:pt x="17" y="4"/>
                    <a:pt x="18" y="4"/>
                  </a:cubicBezTo>
                  <a:cubicBezTo>
                    <a:pt x="19" y="5"/>
                    <a:pt x="20" y="5"/>
                    <a:pt x="20" y="6"/>
                  </a:cubicBezTo>
                  <a:cubicBezTo>
                    <a:pt x="21" y="7"/>
                    <a:pt x="21" y="8"/>
                    <a:pt x="21" y="9"/>
                  </a:cubicBezTo>
                  <a:cubicBezTo>
                    <a:pt x="22" y="10"/>
                    <a:pt x="21" y="11"/>
                    <a:pt x="21" y="13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4" y="11"/>
                    <a:pt x="25" y="9"/>
                    <a:pt x="24" y="7"/>
                  </a:cubicBezTo>
                  <a:cubicBezTo>
                    <a:pt x="24" y="6"/>
                    <a:pt x="24" y="4"/>
                    <a:pt x="23" y="3"/>
                  </a:cubicBezTo>
                  <a:cubicBezTo>
                    <a:pt x="22" y="2"/>
                    <a:pt x="21" y="1"/>
                    <a:pt x="19" y="1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26" name="ísļîdè"/>
            <p:cNvSpPr/>
            <p:nvPr/>
          </p:nvSpPr>
          <p:spPr bwMode="auto">
            <a:xfrm>
              <a:off x="9686" y="2463"/>
              <a:ext cx="112" cy="193"/>
            </a:xfrm>
            <a:custGeom>
              <a:avLst/>
              <a:gdLst>
                <a:gd name="T0" fmla="*/ 17 w 20"/>
                <a:gd name="T1" fmla="*/ 19 h 34"/>
                <a:gd name="T2" fmla="*/ 15 w 20"/>
                <a:gd name="T3" fmla="*/ 27 h 34"/>
                <a:gd name="T4" fmla="*/ 10 w 20"/>
                <a:gd name="T5" fmla="*/ 30 h 34"/>
                <a:gd name="T6" fmla="*/ 7 w 20"/>
                <a:gd name="T7" fmla="*/ 29 h 34"/>
                <a:gd name="T8" fmla="*/ 4 w 20"/>
                <a:gd name="T9" fmla="*/ 25 h 34"/>
                <a:gd name="T10" fmla="*/ 4 w 20"/>
                <a:gd name="T11" fmla="*/ 19 h 34"/>
                <a:gd name="T12" fmla="*/ 4 w 20"/>
                <a:gd name="T13" fmla="*/ 0 h 34"/>
                <a:gd name="T14" fmla="*/ 0 w 20"/>
                <a:gd name="T15" fmla="*/ 0 h 34"/>
                <a:gd name="T16" fmla="*/ 0 w 20"/>
                <a:gd name="T17" fmla="*/ 19 h 34"/>
                <a:gd name="T18" fmla="*/ 1 w 20"/>
                <a:gd name="T19" fmla="*/ 27 h 34"/>
                <a:gd name="T20" fmla="*/ 5 w 20"/>
                <a:gd name="T21" fmla="*/ 32 h 34"/>
                <a:gd name="T22" fmla="*/ 10 w 20"/>
                <a:gd name="T23" fmla="*/ 34 h 34"/>
                <a:gd name="T24" fmla="*/ 16 w 20"/>
                <a:gd name="T25" fmla="*/ 32 h 34"/>
                <a:gd name="T26" fmla="*/ 19 w 20"/>
                <a:gd name="T27" fmla="*/ 27 h 34"/>
                <a:gd name="T28" fmla="*/ 20 w 20"/>
                <a:gd name="T29" fmla="*/ 19 h 34"/>
                <a:gd name="T30" fmla="*/ 20 w 20"/>
                <a:gd name="T31" fmla="*/ 0 h 34"/>
                <a:gd name="T32" fmla="*/ 17 w 20"/>
                <a:gd name="T33" fmla="*/ 0 h 34"/>
                <a:gd name="T34" fmla="*/ 17 w 20"/>
                <a:gd name="T35" fmla="*/ 19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0" h="34">
                  <a:moveTo>
                    <a:pt x="17" y="19"/>
                  </a:moveTo>
                  <a:cubicBezTo>
                    <a:pt x="17" y="23"/>
                    <a:pt x="16" y="26"/>
                    <a:pt x="15" y="27"/>
                  </a:cubicBezTo>
                  <a:cubicBezTo>
                    <a:pt x="14" y="29"/>
                    <a:pt x="13" y="30"/>
                    <a:pt x="10" y="30"/>
                  </a:cubicBezTo>
                  <a:cubicBezTo>
                    <a:pt x="9" y="30"/>
                    <a:pt x="8" y="29"/>
                    <a:pt x="7" y="29"/>
                  </a:cubicBezTo>
                  <a:cubicBezTo>
                    <a:pt x="6" y="28"/>
                    <a:pt x="5" y="27"/>
                    <a:pt x="4" y="25"/>
                  </a:cubicBezTo>
                  <a:cubicBezTo>
                    <a:pt x="4" y="24"/>
                    <a:pt x="4" y="22"/>
                    <a:pt x="4" y="19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3"/>
                    <a:pt x="1" y="25"/>
                    <a:pt x="1" y="27"/>
                  </a:cubicBezTo>
                  <a:cubicBezTo>
                    <a:pt x="2" y="29"/>
                    <a:pt x="3" y="31"/>
                    <a:pt x="5" y="32"/>
                  </a:cubicBezTo>
                  <a:cubicBezTo>
                    <a:pt x="6" y="33"/>
                    <a:pt x="8" y="34"/>
                    <a:pt x="10" y="34"/>
                  </a:cubicBezTo>
                  <a:cubicBezTo>
                    <a:pt x="13" y="34"/>
                    <a:pt x="15" y="33"/>
                    <a:pt x="16" y="32"/>
                  </a:cubicBezTo>
                  <a:cubicBezTo>
                    <a:pt x="18" y="31"/>
                    <a:pt x="19" y="29"/>
                    <a:pt x="19" y="27"/>
                  </a:cubicBezTo>
                  <a:cubicBezTo>
                    <a:pt x="20" y="25"/>
                    <a:pt x="20" y="22"/>
                    <a:pt x="20" y="19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17" y="0"/>
                    <a:pt x="17" y="0"/>
                    <a:pt x="17" y="0"/>
                  </a:cubicBezTo>
                  <a:lnTo>
                    <a:pt x="17" y="19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27" name="îSlíḋé"/>
            <p:cNvSpPr/>
            <p:nvPr/>
          </p:nvSpPr>
          <p:spPr bwMode="auto">
            <a:xfrm>
              <a:off x="9815" y="2446"/>
              <a:ext cx="136" cy="198"/>
            </a:xfrm>
            <a:custGeom>
              <a:avLst/>
              <a:gdLst>
                <a:gd name="T0" fmla="*/ 53 w 79"/>
                <a:gd name="T1" fmla="*/ 0 h 115"/>
                <a:gd name="T2" fmla="*/ 62 w 79"/>
                <a:gd name="T3" fmla="*/ 86 h 115"/>
                <a:gd name="T4" fmla="*/ 10 w 79"/>
                <a:gd name="T5" fmla="*/ 3 h 115"/>
                <a:gd name="T6" fmla="*/ 0 w 79"/>
                <a:gd name="T7" fmla="*/ 7 h 115"/>
                <a:gd name="T8" fmla="*/ 13 w 79"/>
                <a:gd name="T9" fmla="*/ 115 h 115"/>
                <a:gd name="T10" fmla="*/ 23 w 79"/>
                <a:gd name="T11" fmla="*/ 115 h 115"/>
                <a:gd name="T12" fmla="*/ 13 w 79"/>
                <a:gd name="T13" fmla="*/ 30 h 115"/>
                <a:gd name="T14" fmla="*/ 66 w 79"/>
                <a:gd name="T15" fmla="*/ 109 h 115"/>
                <a:gd name="T16" fmla="*/ 79 w 79"/>
                <a:gd name="T17" fmla="*/ 109 h 115"/>
                <a:gd name="T18" fmla="*/ 62 w 79"/>
                <a:gd name="T19" fmla="*/ 0 h 115"/>
                <a:gd name="T20" fmla="*/ 53 w 79"/>
                <a:gd name="T21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9" h="115">
                  <a:moveTo>
                    <a:pt x="53" y="0"/>
                  </a:moveTo>
                  <a:lnTo>
                    <a:pt x="62" y="86"/>
                  </a:lnTo>
                  <a:lnTo>
                    <a:pt x="10" y="3"/>
                  </a:lnTo>
                  <a:lnTo>
                    <a:pt x="0" y="7"/>
                  </a:lnTo>
                  <a:lnTo>
                    <a:pt x="13" y="115"/>
                  </a:lnTo>
                  <a:lnTo>
                    <a:pt x="23" y="115"/>
                  </a:lnTo>
                  <a:lnTo>
                    <a:pt x="13" y="30"/>
                  </a:lnTo>
                  <a:lnTo>
                    <a:pt x="66" y="109"/>
                  </a:lnTo>
                  <a:lnTo>
                    <a:pt x="79" y="109"/>
                  </a:lnTo>
                  <a:lnTo>
                    <a:pt x="62" y="0"/>
                  </a:lnTo>
                  <a:lnTo>
                    <a:pt x="53" y="0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28" name="íŝ1ïḓê"/>
            <p:cNvSpPr/>
            <p:nvPr/>
          </p:nvSpPr>
          <p:spPr bwMode="auto">
            <a:xfrm>
              <a:off x="9934" y="2411"/>
              <a:ext cx="79" cy="188"/>
            </a:xfrm>
            <a:custGeom>
              <a:avLst/>
              <a:gdLst>
                <a:gd name="T0" fmla="*/ 0 w 46"/>
                <a:gd name="T1" fmla="*/ 4 h 109"/>
                <a:gd name="T2" fmla="*/ 36 w 46"/>
                <a:gd name="T3" fmla="*/ 109 h 109"/>
                <a:gd name="T4" fmla="*/ 46 w 46"/>
                <a:gd name="T5" fmla="*/ 106 h 109"/>
                <a:gd name="T6" fmla="*/ 10 w 46"/>
                <a:gd name="T7" fmla="*/ 0 h 109"/>
                <a:gd name="T8" fmla="*/ 0 w 46"/>
                <a:gd name="T9" fmla="*/ 4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109">
                  <a:moveTo>
                    <a:pt x="0" y="4"/>
                  </a:moveTo>
                  <a:lnTo>
                    <a:pt x="36" y="109"/>
                  </a:lnTo>
                  <a:lnTo>
                    <a:pt x="46" y="106"/>
                  </a:lnTo>
                  <a:lnTo>
                    <a:pt x="10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29" name="ï$ľíḑè"/>
            <p:cNvSpPr/>
            <p:nvPr/>
          </p:nvSpPr>
          <p:spPr bwMode="auto">
            <a:xfrm>
              <a:off x="9962" y="2372"/>
              <a:ext cx="136" cy="205"/>
            </a:xfrm>
            <a:custGeom>
              <a:avLst/>
              <a:gdLst>
                <a:gd name="T0" fmla="*/ 17 w 24"/>
                <a:gd name="T1" fmla="*/ 1 h 36"/>
                <a:gd name="T2" fmla="*/ 20 w 24"/>
                <a:gd name="T3" fmla="*/ 26 h 36"/>
                <a:gd name="T4" fmla="*/ 21 w 24"/>
                <a:gd name="T5" fmla="*/ 32 h 36"/>
                <a:gd name="T6" fmla="*/ 18 w 24"/>
                <a:gd name="T7" fmla="*/ 27 h 36"/>
                <a:gd name="T8" fmla="*/ 3 w 24"/>
                <a:gd name="T9" fmla="*/ 7 h 36"/>
                <a:gd name="T10" fmla="*/ 0 w 24"/>
                <a:gd name="T11" fmla="*/ 8 h 36"/>
                <a:gd name="T12" fmla="*/ 21 w 24"/>
                <a:gd name="T13" fmla="*/ 36 h 36"/>
                <a:gd name="T14" fmla="*/ 24 w 24"/>
                <a:gd name="T15" fmla="*/ 35 h 36"/>
                <a:gd name="T16" fmla="*/ 19 w 24"/>
                <a:gd name="T17" fmla="*/ 0 h 36"/>
                <a:gd name="T18" fmla="*/ 17 w 24"/>
                <a:gd name="T19" fmla="*/ 1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" h="36">
                  <a:moveTo>
                    <a:pt x="17" y="1"/>
                  </a:moveTo>
                  <a:cubicBezTo>
                    <a:pt x="20" y="26"/>
                    <a:pt x="20" y="26"/>
                    <a:pt x="20" y="26"/>
                  </a:cubicBezTo>
                  <a:cubicBezTo>
                    <a:pt x="20" y="28"/>
                    <a:pt x="21" y="30"/>
                    <a:pt x="21" y="32"/>
                  </a:cubicBezTo>
                  <a:cubicBezTo>
                    <a:pt x="20" y="30"/>
                    <a:pt x="19" y="29"/>
                    <a:pt x="18" y="2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21" y="36"/>
                    <a:pt x="21" y="36"/>
                    <a:pt x="21" y="36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19" y="0"/>
                    <a:pt x="19" y="0"/>
                    <a:pt x="19" y="0"/>
                  </a:cubicBezTo>
                  <a:lnTo>
                    <a:pt x="17" y="1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30" name="ïṧ1íḓè"/>
            <p:cNvSpPr/>
            <p:nvPr/>
          </p:nvSpPr>
          <p:spPr bwMode="auto">
            <a:xfrm>
              <a:off x="10086" y="2327"/>
              <a:ext cx="169" cy="193"/>
            </a:xfrm>
            <a:custGeom>
              <a:avLst/>
              <a:gdLst>
                <a:gd name="T0" fmla="*/ 62 w 98"/>
                <a:gd name="T1" fmla="*/ 99 h 112"/>
                <a:gd name="T2" fmla="*/ 40 w 98"/>
                <a:gd name="T3" fmla="*/ 66 h 112"/>
                <a:gd name="T4" fmla="*/ 66 w 98"/>
                <a:gd name="T5" fmla="*/ 49 h 112"/>
                <a:gd name="T6" fmla="*/ 59 w 98"/>
                <a:gd name="T7" fmla="*/ 39 h 112"/>
                <a:gd name="T8" fmla="*/ 33 w 98"/>
                <a:gd name="T9" fmla="*/ 56 h 112"/>
                <a:gd name="T10" fmla="*/ 13 w 98"/>
                <a:gd name="T11" fmla="*/ 26 h 112"/>
                <a:gd name="T12" fmla="*/ 40 w 98"/>
                <a:gd name="T13" fmla="*/ 10 h 112"/>
                <a:gd name="T14" fmla="*/ 33 w 98"/>
                <a:gd name="T15" fmla="*/ 0 h 112"/>
                <a:gd name="T16" fmla="*/ 0 w 98"/>
                <a:gd name="T17" fmla="*/ 20 h 112"/>
                <a:gd name="T18" fmla="*/ 62 w 98"/>
                <a:gd name="T19" fmla="*/ 112 h 112"/>
                <a:gd name="T20" fmla="*/ 98 w 98"/>
                <a:gd name="T21" fmla="*/ 92 h 112"/>
                <a:gd name="T22" fmla="*/ 89 w 98"/>
                <a:gd name="T23" fmla="*/ 79 h 112"/>
                <a:gd name="T24" fmla="*/ 62 w 98"/>
                <a:gd name="T25" fmla="*/ 99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8" h="112">
                  <a:moveTo>
                    <a:pt x="62" y="99"/>
                  </a:moveTo>
                  <a:lnTo>
                    <a:pt x="40" y="66"/>
                  </a:lnTo>
                  <a:lnTo>
                    <a:pt x="66" y="49"/>
                  </a:lnTo>
                  <a:lnTo>
                    <a:pt x="59" y="39"/>
                  </a:lnTo>
                  <a:lnTo>
                    <a:pt x="33" y="56"/>
                  </a:lnTo>
                  <a:lnTo>
                    <a:pt x="13" y="26"/>
                  </a:lnTo>
                  <a:lnTo>
                    <a:pt x="40" y="10"/>
                  </a:lnTo>
                  <a:lnTo>
                    <a:pt x="33" y="0"/>
                  </a:lnTo>
                  <a:lnTo>
                    <a:pt x="0" y="20"/>
                  </a:lnTo>
                  <a:lnTo>
                    <a:pt x="62" y="112"/>
                  </a:lnTo>
                  <a:lnTo>
                    <a:pt x="98" y="92"/>
                  </a:lnTo>
                  <a:lnTo>
                    <a:pt x="89" y="79"/>
                  </a:lnTo>
                  <a:lnTo>
                    <a:pt x="62" y="99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31" name="işļïḑê"/>
            <p:cNvSpPr/>
            <p:nvPr/>
          </p:nvSpPr>
          <p:spPr bwMode="auto">
            <a:xfrm>
              <a:off x="10165" y="2265"/>
              <a:ext cx="204" cy="193"/>
            </a:xfrm>
            <a:custGeom>
              <a:avLst/>
              <a:gdLst>
                <a:gd name="T0" fmla="*/ 22 w 36"/>
                <a:gd name="T1" fmla="*/ 16 h 34"/>
                <a:gd name="T2" fmla="*/ 20 w 36"/>
                <a:gd name="T3" fmla="*/ 16 h 34"/>
                <a:gd name="T4" fmla="*/ 22 w 36"/>
                <a:gd name="T5" fmla="*/ 11 h 34"/>
                <a:gd name="T6" fmla="*/ 19 w 36"/>
                <a:gd name="T7" fmla="*/ 5 h 34"/>
                <a:gd name="T8" fmla="*/ 15 w 36"/>
                <a:gd name="T9" fmla="*/ 2 h 34"/>
                <a:gd name="T10" fmla="*/ 12 w 36"/>
                <a:gd name="T11" fmla="*/ 0 h 34"/>
                <a:gd name="T12" fmla="*/ 8 w 36"/>
                <a:gd name="T13" fmla="*/ 2 h 34"/>
                <a:gd name="T14" fmla="*/ 0 w 36"/>
                <a:gd name="T15" fmla="*/ 7 h 34"/>
                <a:gd name="T16" fmla="*/ 21 w 36"/>
                <a:gd name="T17" fmla="*/ 34 h 34"/>
                <a:gd name="T18" fmla="*/ 23 w 36"/>
                <a:gd name="T19" fmla="*/ 33 h 34"/>
                <a:gd name="T20" fmla="*/ 14 w 36"/>
                <a:gd name="T21" fmla="*/ 21 h 34"/>
                <a:gd name="T22" fmla="*/ 16 w 36"/>
                <a:gd name="T23" fmla="*/ 19 h 34"/>
                <a:gd name="T24" fmla="*/ 18 w 36"/>
                <a:gd name="T25" fmla="*/ 18 h 34"/>
                <a:gd name="T26" fmla="*/ 19 w 36"/>
                <a:gd name="T27" fmla="*/ 18 h 34"/>
                <a:gd name="T28" fmla="*/ 22 w 36"/>
                <a:gd name="T29" fmla="*/ 19 h 34"/>
                <a:gd name="T30" fmla="*/ 26 w 36"/>
                <a:gd name="T31" fmla="*/ 22 h 34"/>
                <a:gd name="T32" fmla="*/ 33 w 36"/>
                <a:gd name="T33" fmla="*/ 26 h 34"/>
                <a:gd name="T34" fmla="*/ 36 w 36"/>
                <a:gd name="T35" fmla="*/ 24 h 34"/>
                <a:gd name="T36" fmla="*/ 27 w 36"/>
                <a:gd name="T37" fmla="*/ 19 h 34"/>
                <a:gd name="T38" fmla="*/ 22 w 36"/>
                <a:gd name="T39" fmla="*/ 16 h 34"/>
                <a:gd name="T40" fmla="*/ 18 w 36"/>
                <a:gd name="T41" fmla="*/ 12 h 34"/>
                <a:gd name="T42" fmla="*/ 16 w 36"/>
                <a:gd name="T43" fmla="*/ 14 h 34"/>
                <a:gd name="T44" fmla="*/ 12 w 36"/>
                <a:gd name="T45" fmla="*/ 18 h 34"/>
                <a:gd name="T46" fmla="*/ 5 w 36"/>
                <a:gd name="T47" fmla="*/ 9 h 34"/>
                <a:gd name="T48" fmla="*/ 10 w 36"/>
                <a:gd name="T49" fmla="*/ 5 h 34"/>
                <a:gd name="T50" fmla="*/ 14 w 36"/>
                <a:gd name="T51" fmla="*/ 4 h 34"/>
                <a:gd name="T52" fmla="*/ 17 w 36"/>
                <a:gd name="T53" fmla="*/ 7 h 34"/>
                <a:gd name="T54" fmla="*/ 18 w 36"/>
                <a:gd name="T55" fmla="*/ 10 h 34"/>
                <a:gd name="T56" fmla="*/ 18 w 36"/>
                <a:gd name="T57" fmla="*/ 1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6" h="34">
                  <a:moveTo>
                    <a:pt x="22" y="16"/>
                  </a:moveTo>
                  <a:cubicBezTo>
                    <a:pt x="22" y="16"/>
                    <a:pt x="21" y="16"/>
                    <a:pt x="20" y="16"/>
                  </a:cubicBezTo>
                  <a:cubicBezTo>
                    <a:pt x="21" y="14"/>
                    <a:pt x="22" y="13"/>
                    <a:pt x="22" y="11"/>
                  </a:cubicBezTo>
                  <a:cubicBezTo>
                    <a:pt x="22" y="9"/>
                    <a:pt x="21" y="7"/>
                    <a:pt x="19" y="5"/>
                  </a:cubicBezTo>
                  <a:cubicBezTo>
                    <a:pt x="18" y="4"/>
                    <a:pt x="17" y="3"/>
                    <a:pt x="15" y="2"/>
                  </a:cubicBezTo>
                  <a:cubicBezTo>
                    <a:pt x="14" y="1"/>
                    <a:pt x="13" y="0"/>
                    <a:pt x="12" y="0"/>
                  </a:cubicBezTo>
                  <a:cubicBezTo>
                    <a:pt x="11" y="0"/>
                    <a:pt x="9" y="1"/>
                    <a:pt x="8" y="2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21" y="34"/>
                    <a:pt x="21" y="34"/>
                    <a:pt x="21" y="34"/>
                  </a:cubicBezTo>
                  <a:cubicBezTo>
                    <a:pt x="23" y="33"/>
                    <a:pt x="23" y="33"/>
                    <a:pt x="23" y="33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7" y="19"/>
                    <a:pt x="17" y="18"/>
                    <a:pt x="18" y="18"/>
                  </a:cubicBezTo>
                  <a:cubicBezTo>
                    <a:pt x="18" y="18"/>
                    <a:pt x="19" y="18"/>
                    <a:pt x="19" y="18"/>
                  </a:cubicBezTo>
                  <a:cubicBezTo>
                    <a:pt x="20" y="18"/>
                    <a:pt x="21" y="19"/>
                    <a:pt x="22" y="19"/>
                  </a:cubicBezTo>
                  <a:cubicBezTo>
                    <a:pt x="23" y="20"/>
                    <a:pt x="24" y="21"/>
                    <a:pt x="26" y="22"/>
                  </a:cubicBezTo>
                  <a:cubicBezTo>
                    <a:pt x="33" y="26"/>
                    <a:pt x="33" y="26"/>
                    <a:pt x="33" y="26"/>
                  </a:cubicBezTo>
                  <a:cubicBezTo>
                    <a:pt x="36" y="24"/>
                    <a:pt x="36" y="24"/>
                    <a:pt x="36" y="24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25" y="18"/>
                    <a:pt x="24" y="17"/>
                    <a:pt x="22" y="16"/>
                  </a:cubicBezTo>
                  <a:close/>
                  <a:moveTo>
                    <a:pt x="18" y="12"/>
                  </a:moveTo>
                  <a:cubicBezTo>
                    <a:pt x="18" y="13"/>
                    <a:pt x="17" y="14"/>
                    <a:pt x="16" y="14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1" y="4"/>
                    <a:pt x="13" y="4"/>
                    <a:pt x="14" y="4"/>
                  </a:cubicBezTo>
                  <a:cubicBezTo>
                    <a:pt x="15" y="5"/>
                    <a:pt x="16" y="6"/>
                    <a:pt x="17" y="7"/>
                  </a:cubicBezTo>
                  <a:cubicBezTo>
                    <a:pt x="18" y="8"/>
                    <a:pt x="18" y="9"/>
                    <a:pt x="18" y="10"/>
                  </a:cubicBezTo>
                  <a:cubicBezTo>
                    <a:pt x="19" y="11"/>
                    <a:pt x="19" y="11"/>
                    <a:pt x="18" y="12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32" name="îŝ1îdé"/>
            <p:cNvSpPr/>
            <p:nvPr/>
          </p:nvSpPr>
          <p:spPr bwMode="auto">
            <a:xfrm>
              <a:off x="10262" y="2203"/>
              <a:ext cx="191" cy="152"/>
            </a:xfrm>
            <a:custGeom>
              <a:avLst/>
              <a:gdLst>
                <a:gd name="T0" fmla="*/ 28 w 34"/>
                <a:gd name="T1" fmla="*/ 10 h 27"/>
                <a:gd name="T2" fmla="*/ 24 w 34"/>
                <a:gd name="T3" fmla="*/ 8 h 27"/>
                <a:gd name="T4" fmla="*/ 19 w 34"/>
                <a:gd name="T5" fmla="*/ 9 h 27"/>
                <a:gd name="T6" fmla="*/ 14 w 34"/>
                <a:gd name="T7" fmla="*/ 12 h 27"/>
                <a:gd name="T8" fmla="*/ 10 w 34"/>
                <a:gd name="T9" fmla="*/ 14 h 27"/>
                <a:gd name="T10" fmla="*/ 7 w 34"/>
                <a:gd name="T11" fmla="*/ 13 h 27"/>
                <a:gd name="T12" fmla="*/ 4 w 34"/>
                <a:gd name="T13" fmla="*/ 10 h 27"/>
                <a:gd name="T14" fmla="*/ 5 w 34"/>
                <a:gd name="T15" fmla="*/ 6 h 27"/>
                <a:gd name="T16" fmla="*/ 9 w 34"/>
                <a:gd name="T17" fmla="*/ 4 h 27"/>
                <a:gd name="T18" fmla="*/ 14 w 34"/>
                <a:gd name="T19" fmla="*/ 5 h 27"/>
                <a:gd name="T20" fmla="*/ 15 w 34"/>
                <a:gd name="T21" fmla="*/ 3 h 27"/>
                <a:gd name="T22" fmla="*/ 10 w 34"/>
                <a:gd name="T23" fmla="*/ 1 h 27"/>
                <a:gd name="T24" fmla="*/ 5 w 34"/>
                <a:gd name="T25" fmla="*/ 1 h 27"/>
                <a:gd name="T26" fmla="*/ 2 w 34"/>
                <a:gd name="T27" fmla="*/ 4 h 27"/>
                <a:gd name="T28" fmla="*/ 0 w 34"/>
                <a:gd name="T29" fmla="*/ 8 h 27"/>
                <a:gd name="T30" fmla="*/ 2 w 34"/>
                <a:gd name="T31" fmla="*/ 13 h 27"/>
                <a:gd name="T32" fmla="*/ 5 w 34"/>
                <a:gd name="T33" fmla="*/ 16 h 27"/>
                <a:gd name="T34" fmla="*/ 9 w 34"/>
                <a:gd name="T35" fmla="*/ 18 h 27"/>
                <a:gd name="T36" fmla="*/ 14 w 34"/>
                <a:gd name="T37" fmla="*/ 17 h 27"/>
                <a:gd name="T38" fmla="*/ 18 w 34"/>
                <a:gd name="T39" fmla="*/ 15 h 27"/>
                <a:gd name="T40" fmla="*/ 21 w 34"/>
                <a:gd name="T41" fmla="*/ 12 h 27"/>
                <a:gd name="T42" fmla="*/ 24 w 34"/>
                <a:gd name="T43" fmla="*/ 11 h 27"/>
                <a:gd name="T44" fmla="*/ 27 w 34"/>
                <a:gd name="T45" fmla="*/ 12 h 27"/>
                <a:gd name="T46" fmla="*/ 29 w 34"/>
                <a:gd name="T47" fmla="*/ 14 h 27"/>
                <a:gd name="T48" fmla="*/ 30 w 34"/>
                <a:gd name="T49" fmla="*/ 17 h 27"/>
                <a:gd name="T50" fmla="*/ 29 w 34"/>
                <a:gd name="T51" fmla="*/ 20 h 27"/>
                <a:gd name="T52" fmla="*/ 26 w 34"/>
                <a:gd name="T53" fmla="*/ 22 h 27"/>
                <a:gd name="T54" fmla="*/ 23 w 34"/>
                <a:gd name="T55" fmla="*/ 23 h 27"/>
                <a:gd name="T56" fmla="*/ 19 w 34"/>
                <a:gd name="T57" fmla="*/ 22 h 27"/>
                <a:gd name="T58" fmla="*/ 17 w 34"/>
                <a:gd name="T59" fmla="*/ 24 h 27"/>
                <a:gd name="T60" fmla="*/ 23 w 34"/>
                <a:gd name="T61" fmla="*/ 26 h 27"/>
                <a:gd name="T62" fmla="*/ 29 w 34"/>
                <a:gd name="T63" fmla="*/ 26 h 27"/>
                <a:gd name="T64" fmla="*/ 33 w 34"/>
                <a:gd name="T65" fmla="*/ 22 h 27"/>
                <a:gd name="T66" fmla="*/ 34 w 34"/>
                <a:gd name="T67" fmla="*/ 18 h 27"/>
                <a:gd name="T68" fmla="*/ 32 w 34"/>
                <a:gd name="T69" fmla="*/ 13 h 27"/>
                <a:gd name="T70" fmla="*/ 28 w 34"/>
                <a:gd name="T71" fmla="*/ 1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4" h="27">
                  <a:moveTo>
                    <a:pt x="28" y="10"/>
                  </a:moveTo>
                  <a:cubicBezTo>
                    <a:pt x="27" y="9"/>
                    <a:pt x="25" y="8"/>
                    <a:pt x="24" y="8"/>
                  </a:cubicBezTo>
                  <a:cubicBezTo>
                    <a:pt x="22" y="8"/>
                    <a:pt x="20" y="8"/>
                    <a:pt x="19" y="9"/>
                  </a:cubicBezTo>
                  <a:cubicBezTo>
                    <a:pt x="18" y="9"/>
                    <a:pt x="16" y="10"/>
                    <a:pt x="14" y="12"/>
                  </a:cubicBezTo>
                  <a:cubicBezTo>
                    <a:pt x="12" y="13"/>
                    <a:pt x="11" y="14"/>
                    <a:pt x="10" y="14"/>
                  </a:cubicBezTo>
                  <a:cubicBezTo>
                    <a:pt x="9" y="14"/>
                    <a:pt x="8" y="14"/>
                    <a:pt x="7" y="13"/>
                  </a:cubicBezTo>
                  <a:cubicBezTo>
                    <a:pt x="5" y="13"/>
                    <a:pt x="5" y="12"/>
                    <a:pt x="4" y="10"/>
                  </a:cubicBezTo>
                  <a:cubicBezTo>
                    <a:pt x="4" y="9"/>
                    <a:pt x="4" y="8"/>
                    <a:pt x="5" y="6"/>
                  </a:cubicBezTo>
                  <a:cubicBezTo>
                    <a:pt x="6" y="5"/>
                    <a:pt x="7" y="4"/>
                    <a:pt x="9" y="4"/>
                  </a:cubicBezTo>
                  <a:cubicBezTo>
                    <a:pt x="10" y="4"/>
                    <a:pt x="12" y="4"/>
                    <a:pt x="14" y="5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3" y="2"/>
                    <a:pt x="12" y="1"/>
                    <a:pt x="10" y="1"/>
                  </a:cubicBezTo>
                  <a:cubicBezTo>
                    <a:pt x="8" y="0"/>
                    <a:pt x="6" y="1"/>
                    <a:pt x="5" y="1"/>
                  </a:cubicBezTo>
                  <a:cubicBezTo>
                    <a:pt x="4" y="2"/>
                    <a:pt x="2" y="3"/>
                    <a:pt x="2" y="4"/>
                  </a:cubicBezTo>
                  <a:cubicBezTo>
                    <a:pt x="1" y="6"/>
                    <a:pt x="0" y="7"/>
                    <a:pt x="0" y="8"/>
                  </a:cubicBezTo>
                  <a:cubicBezTo>
                    <a:pt x="0" y="10"/>
                    <a:pt x="1" y="11"/>
                    <a:pt x="2" y="13"/>
                  </a:cubicBezTo>
                  <a:cubicBezTo>
                    <a:pt x="3" y="14"/>
                    <a:pt x="4" y="15"/>
                    <a:pt x="5" y="16"/>
                  </a:cubicBezTo>
                  <a:cubicBezTo>
                    <a:pt x="7" y="17"/>
                    <a:pt x="8" y="17"/>
                    <a:pt x="9" y="18"/>
                  </a:cubicBezTo>
                  <a:cubicBezTo>
                    <a:pt x="11" y="18"/>
                    <a:pt x="12" y="18"/>
                    <a:pt x="14" y="17"/>
                  </a:cubicBezTo>
                  <a:cubicBezTo>
                    <a:pt x="15" y="17"/>
                    <a:pt x="16" y="16"/>
                    <a:pt x="18" y="15"/>
                  </a:cubicBezTo>
                  <a:cubicBezTo>
                    <a:pt x="20" y="13"/>
                    <a:pt x="21" y="12"/>
                    <a:pt x="21" y="12"/>
                  </a:cubicBezTo>
                  <a:cubicBezTo>
                    <a:pt x="22" y="12"/>
                    <a:pt x="23" y="11"/>
                    <a:pt x="24" y="11"/>
                  </a:cubicBezTo>
                  <a:cubicBezTo>
                    <a:pt x="25" y="11"/>
                    <a:pt x="26" y="12"/>
                    <a:pt x="27" y="12"/>
                  </a:cubicBezTo>
                  <a:cubicBezTo>
                    <a:pt x="28" y="13"/>
                    <a:pt x="29" y="14"/>
                    <a:pt x="29" y="14"/>
                  </a:cubicBezTo>
                  <a:cubicBezTo>
                    <a:pt x="30" y="15"/>
                    <a:pt x="30" y="16"/>
                    <a:pt x="30" y="17"/>
                  </a:cubicBezTo>
                  <a:cubicBezTo>
                    <a:pt x="30" y="18"/>
                    <a:pt x="30" y="19"/>
                    <a:pt x="29" y="20"/>
                  </a:cubicBezTo>
                  <a:cubicBezTo>
                    <a:pt x="28" y="21"/>
                    <a:pt x="27" y="22"/>
                    <a:pt x="26" y="22"/>
                  </a:cubicBezTo>
                  <a:cubicBezTo>
                    <a:pt x="25" y="23"/>
                    <a:pt x="24" y="23"/>
                    <a:pt x="23" y="23"/>
                  </a:cubicBezTo>
                  <a:cubicBezTo>
                    <a:pt x="21" y="23"/>
                    <a:pt x="20" y="22"/>
                    <a:pt x="19" y="22"/>
                  </a:cubicBezTo>
                  <a:cubicBezTo>
                    <a:pt x="17" y="24"/>
                    <a:pt x="17" y="24"/>
                    <a:pt x="17" y="24"/>
                  </a:cubicBezTo>
                  <a:cubicBezTo>
                    <a:pt x="19" y="25"/>
                    <a:pt x="21" y="26"/>
                    <a:pt x="23" y="26"/>
                  </a:cubicBezTo>
                  <a:cubicBezTo>
                    <a:pt x="25" y="27"/>
                    <a:pt x="27" y="26"/>
                    <a:pt x="29" y="26"/>
                  </a:cubicBezTo>
                  <a:cubicBezTo>
                    <a:pt x="30" y="25"/>
                    <a:pt x="31" y="24"/>
                    <a:pt x="33" y="22"/>
                  </a:cubicBezTo>
                  <a:cubicBezTo>
                    <a:pt x="33" y="21"/>
                    <a:pt x="34" y="19"/>
                    <a:pt x="34" y="18"/>
                  </a:cubicBezTo>
                  <a:cubicBezTo>
                    <a:pt x="34" y="16"/>
                    <a:pt x="33" y="15"/>
                    <a:pt x="32" y="13"/>
                  </a:cubicBezTo>
                  <a:cubicBezTo>
                    <a:pt x="31" y="12"/>
                    <a:pt x="30" y="11"/>
                    <a:pt x="28" y="10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33" name="iṩlîḍe"/>
            <p:cNvSpPr/>
            <p:nvPr/>
          </p:nvSpPr>
          <p:spPr bwMode="auto">
            <a:xfrm>
              <a:off x="10324" y="2141"/>
              <a:ext cx="186" cy="107"/>
            </a:xfrm>
            <a:custGeom>
              <a:avLst/>
              <a:gdLst>
                <a:gd name="T0" fmla="*/ 0 w 108"/>
                <a:gd name="T1" fmla="*/ 9 h 62"/>
                <a:gd name="T2" fmla="*/ 101 w 108"/>
                <a:gd name="T3" fmla="*/ 62 h 62"/>
                <a:gd name="T4" fmla="*/ 108 w 108"/>
                <a:gd name="T5" fmla="*/ 52 h 62"/>
                <a:gd name="T6" fmla="*/ 6 w 108"/>
                <a:gd name="T7" fmla="*/ 0 h 62"/>
                <a:gd name="T8" fmla="*/ 0 w 108"/>
                <a:gd name="T9" fmla="*/ 9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" h="62">
                  <a:moveTo>
                    <a:pt x="0" y="9"/>
                  </a:moveTo>
                  <a:lnTo>
                    <a:pt x="101" y="62"/>
                  </a:lnTo>
                  <a:lnTo>
                    <a:pt x="108" y="52"/>
                  </a:lnTo>
                  <a:lnTo>
                    <a:pt x="6" y="0"/>
                  </a:lnTo>
                  <a:lnTo>
                    <a:pt x="0" y="9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34" name="ïṣlíḋe"/>
            <p:cNvSpPr/>
            <p:nvPr/>
          </p:nvSpPr>
          <p:spPr bwMode="auto">
            <a:xfrm>
              <a:off x="10351" y="2027"/>
              <a:ext cx="204" cy="136"/>
            </a:xfrm>
            <a:custGeom>
              <a:avLst/>
              <a:gdLst>
                <a:gd name="T0" fmla="*/ 39 w 118"/>
                <a:gd name="T1" fmla="*/ 6 h 79"/>
                <a:gd name="T2" fmla="*/ 26 w 118"/>
                <a:gd name="T3" fmla="*/ 0 h 79"/>
                <a:gd name="T4" fmla="*/ 0 w 118"/>
                <a:gd name="T5" fmla="*/ 52 h 79"/>
                <a:gd name="T6" fmla="*/ 13 w 118"/>
                <a:gd name="T7" fmla="*/ 59 h 79"/>
                <a:gd name="T8" fmla="*/ 23 w 118"/>
                <a:gd name="T9" fmla="*/ 36 h 79"/>
                <a:gd name="T10" fmla="*/ 115 w 118"/>
                <a:gd name="T11" fmla="*/ 79 h 79"/>
                <a:gd name="T12" fmla="*/ 118 w 118"/>
                <a:gd name="T13" fmla="*/ 69 h 79"/>
                <a:gd name="T14" fmla="*/ 26 w 118"/>
                <a:gd name="T15" fmla="*/ 29 h 79"/>
                <a:gd name="T16" fmla="*/ 39 w 118"/>
                <a:gd name="T17" fmla="*/ 6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8" h="79">
                  <a:moveTo>
                    <a:pt x="39" y="6"/>
                  </a:moveTo>
                  <a:lnTo>
                    <a:pt x="26" y="0"/>
                  </a:lnTo>
                  <a:lnTo>
                    <a:pt x="0" y="52"/>
                  </a:lnTo>
                  <a:lnTo>
                    <a:pt x="13" y="59"/>
                  </a:lnTo>
                  <a:lnTo>
                    <a:pt x="23" y="36"/>
                  </a:lnTo>
                  <a:lnTo>
                    <a:pt x="115" y="79"/>
                  </a:lnTo>
                  <a:lnTo>
                    <a:pt x="118" y="69"/>
                  </a:lnTo>
                  <a:lnTo>
                    <a:pt x="26" y="29"/>
                  </a:lnTo>
                  <a:lnTo>
                    <a:pt x="39" y="6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35" name="ísļiďè"/>
            <p:cNvSpPr/>
            <p:nvPr/>
          </p:nvSpPr>
          <p:spPr bwMode="auto">
            <a:xfrm>
              <a:off x="9420" y="2186"/>
              <a:ext cx="97" cy="129"/>
            </a:xfrm>
            <a:custGeom>
              <a:avLst/>
              <a:gdLst>
                <a:gd name="T0" fmla="*/ 17 w 17"/>
                <a:gd name="T1" fmla="*/ 1 h 23"/>
                <a:gd name="T2" fmla="*/ 17 w 17"/>
                <a:gd name="T3" fmla="*/ 0 h 23"/>
                <a:gd name="T4" fmla="*/ 10 w 17"/>
                <a:gd name="T5" fmla="*/ 0 h 23"/>
                <a:gd name="T6" fmla="*/ 10 w 17"/>
                <a:gd name="T7" fmla="*/ 1 h 23"/>
                <a:gd name="T8" fmla="*/ 12 w 17"/>
                <a:gd name="T9" fmla="*/ 1 h 23"/>
                <a:gd name="T10" fmla="*/ 13 w 17"/>
                <a:gd name="T11" fmla="*/ 2 h 23"/>
                <a:gd name="T12" fmla="*/ 13 w 17"/>
                <a:gd name="T13" fmla="*/ 3 h 23"/>
                <a:gd name="T14" fmla="*/ 11 w 17"/>
                <a:gd name="T15" fmla="*/ 5 h 23"/>
                <a:gd name="T16" fmla="*/ 5 w 17"/>
                <a:gd name="T17" fmla="*/ 16 h 23"/>
                <a:gd name="T18" fmla="*/ 3 w 17"/>
                <a:gd name="T19" fmla="*/ 18 h 23"/>
                <a:gd name="T20" fmla="*/ 2 w 17"/>
                <a:gd name="T21" fmla="*/ 19 h 23"/>
                <a:gd name="T22" fmla="*/ 0 w 17"/>
                <a:gd name="T23" fmla="*/ 18 h 23"/>
                <a:gd name="T24" fmla="*/ 0 w 17"/>
                <a:gd name="T25" fmla="*/ 19 h 23"/>
                <a:gd name="T26" fmla="*/ 8 w 17"/>
                <a:gd name="T27" fmla="*/ 23 h 23"/>
                <a:gd name="T28" fmla="*/ 8 w 17"/>
                <a:gd name="T29" fmla="*/ 22 h 23"/>
                <a:gd name="T30" fmla="*/ 6 w 17"/>
                <a:gd name="T31" fmla="*/ 21 h 23"/>
                <a:gd name="T32" fmla="*/ 6 w 17"/>
                <a:gd name="T33" fmla="*/ 20 h 23"/>
                <a:gd name="T34" fmla="*/ 7 w 17"/>
                <a:gd name="T35" fmla="*/ 18 h 23"/>
                <a:gd name="T36" fmla="*/ 17 w 17"/>
                <a:gd name="T37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7" h="23">
                  <a:moveTo>
                    <a:pt x="17" y="1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1" y="1"/>
                    <a:pt x="12" y="1"/>
                    <a:pt x="12" y="1"/>
                  </a:cubicBezTo>
                  <a:cubicBezTo>
                    <a:pt x="12" y="1"/>
                    <a:pt x="13" y="1"/>
                    <a:pt x="13" y="2"/>
                  </a:cubicBezTo>
                  <a:cubicBezTo>
                    <a:pt x="13" y="2"/>
                    <a:pt x="13" y="2"/>
                    <a:pt x="13" y="3"/>
                  </a:cubicBezTo>
                  <a:cubicBezTo>
                    <a:pt x="13" y="3"/>
                    <a:pt x="12" y="4"/>
                    <a:pt x="11" y="5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4" y="18"/>
                    <a:pt x="4" y="18"/>
                    <a:pt x="3" y="18"/>
                  </a:cubicBezTo>
                  <a:cubicBezTo>
                    <a:pt x="3" y="19"/>
                    <a:pt x="3" y="19"/>
                    <a:pt x="2" y="19"/>
                  </a:cubicBezTo>
                  <a:cubicBezTo>
                    <a:pt x="2" y="19"/>
                    <a:pt x="1" y="18"/>
                    <a:pt x="0" y="18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7" y="22"/>
                    <a:pt x="7" y="21"/>
                    <a:pt x="6" y="21"/>
                  </a:cubicBezTo>
                  <a:cubicBezTo>
                    <a:pt x="6" y="21"/>
                    <a:pt x="6" y="20"/>
                    <a:pt x="6" y="20"/>
                  </a:cubicBezTo>
                  <a:cubicBezTo>
                    <a:pt x="6" y="20"/>
                    <a:pt x="7" y="19"/>
                    <a:pt x="7" y="18"/>
                  </a:cubicBezTo>
                  <a:lnTo>
                    <a:pt x="17" y="1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36" name="íṡlïde"/>
            <p:cNvSpPr/>
            <p:nvPr/>
          </p:nvSpPr>
          <p:spPr bwMode="auto">
            <a:xfrm>
              <a:off x="9601" y="2230"/>
              <a:ext cx="85" cy="141"/>
            </a:xfrm>
            <a:custGeom>
              <a:avLst/>
              <a:gdLst>
                <a:gd name="T0" fmla="*/ 9 w 15"/>
                <a:gd name="T1" fmla="*/ 1 h 25"/>
                <a:gd name="T2" fmla="*/ 4 w 15"/>
                <a:gd name="T3" fmla="*/ 2 h 25"/>
                <a:gd name="T4" fmla="*/ 2 w 15"/>
                <a:gd name="T5" fmla="*/ 5 h 25"/>
                <a:gd name="T6" fmla="*/ 2 w 15"/>
                <a:gd name="T7" fmla="*/ 8 h 25"/>
                <a:gd name="T8" fmla="*/ 5 w 15"/>
                <a:gd name="T9" fmla="*/ 12 h 25"/>
                <a:gd name="T10" fmla="*/ 1 w 15"/>
                <a:gd name="T11" fmla="*/ 15 h 25"/>
                <a:gd name="T12" fmla="*/ 0 w 15"/>
                <a:gd name="T13" fmla="*/ 18 h 25"/>
                <a:gd name="T14" fmla="*/ 1 w 15"/>
                <a:gd name="T15" fmla="*/ 22 h 25"/>
                <a:gd name="T16" fmla="*/ 6 w 15"/>
                <a:gd name="T17" fmla="*/ 25 h 25"/>
                <a:gd name="T18" fmla="*/ 11 w 15"/>
                <a:gd name="T19" fmla="*/ 24 h 25"/>
                <a:gd name="T20" fmla="*/ 14 w 15"/>
                <a:gd name="T21" fmla="*/ 20 h 25"/>
                <a:gd name="T22" fmla="*/ 13 w 15"/>
                <a:gd name="T23" fmla="*/ 16 h 25"/>
                <a:gd name="T24" fmla="*/ 9 w 15"/>
                <a:gd name="T25" fmla="*/ 12 h 25"/>
                <a:gd name="T26" fmla="*/ 14 w 15"/>
                <a:gd name="T27" fmla="*/ 9 h 25"/>
                <a:gd name="T28" fmla="*/ 15 w 15"/>
                <a:gd name="T29" fmla="*/ 7 h 25"/>
                <a:gd name="T30" fmla="*/ 14 w 15"/>
                <a:gd name="T31" fmla="*/ 3 h 25"/>
                <a:gd name="T32" fmla="*/ 9 w 15"/>
                <a:gd name="T33" fmla="*/ 1 h 25"/>
                <a:gd name="T34" fmla="*/ 11 w 15"/>
                <a:gd name="T35" fmla="*/ 19 h 25"/>
                <a:gd name="T36" fmla="*/ 11 w 15"/>
                <a:gd name="T37" fmla="*/ 21 h 25"/>
                <a:gd name="T38" fmla="*/ 10 w 15"/>
                <a:gd name="T39" fmla="*/ 23 h 25"/>
                <a:gd name="T40" fmla="*/ 6 w 15"/>
                <a:gd name="T41" fmla="*/ 24 h 25"/>
                <a:gd name="T42" fmla="*/ 3 w 15"/>
                <a:gd name="T43" fmla="*/ 22 h 25"/>
                <a:gd name="T44" fmla="*/ 3 w 15"/>
                <a:gd name="T45" fmla="*/ 18 h 25"/>
                <a:gd name="T46" fmla="*/ 4 w 15"/>
                <a:gd name="T47" fmla="*/ 15 h 25"/>
                <a:gd name="T48" fmla="*/ 6 w 15"/>
                <a:gd name="T49" fmla="*/ 13 h 25"/>
                <a:gd name="T50" fmla="*/ 11 w 15"/>
                <a:gd name="T51" fmla="*/ 19 h 25"/>
                <a:gd name="T52" fmla="*/ 12 w 15"/>
                <a:gd name="T53" fmla="*/ 8 h 25"/>
                <a:gd name="T54" fmla="*/ 8 w 15"/>
                <a:gd name="T55" fmla="*/ 11 h 25"/>
                <a:gd name="T56" fmla="*/ 6 w 15"/>
                <a:gd name="T57" fmla="*/ 8 h 25"/>
                <a:gd name="T58" fmla="*/ 5 w 15"/>
                <a:gd name="T59" fmla="*/ 6 h 25"/>
                <a:gd name="T60" fmla="*/ 5 w 15"/>
                <a:gd name="T61" fmla="*/ 5 h 25"/>
                <a:gd name="T62" fmla="*/ 6 w 15"/>
                <a:gd name="T63" fmla="*/ 2 h 25"/>
                <a:gd name="T64" fmla="*/ 9 w 15"/>
                <a:gd name="T65" fmla="*/ 2 h 25"/>
                <a:gd name="T66" fmla="*/ 12 w 15"/>
                <a:gd name="T67" fmla="*/ 3 h 25"/>
                <a:gd name="T68" fmla="*/ 12 w 15"/>
                <a:gd name="T69" fmla="*/ 6 h 25"/>
                <a:gd name="T70" fmla="*/ 12 w 15"/>
                <a:gd name="T71" fmla="*/ 8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5" h="25">
                  <a:moveTo>
                    <a:pt x="9" y="1"/>
                  </a:moveTo>
                  <a:cubicBezTo>
                    <a:pt x="7" y="0"/>
                    <a:pt x="6" y="1"/>
                    <a:pt x="4" y="2"/>
                  </a:cubicBezTo>
                  <a:cubicBezTo>
                    <a:pt x="3" y="3"/>
                    <a:pt x="2" y="4"/>
                    <a:pt x="2" y="5"/>
                  </a:cubicBezTo>
                  <a:cubicBezTo>
                    <a:pt x="2" y="6"/>
                    <a:pt x="2" y="7"/>
                    <a:pt x="2" y="8"/>
                  </a:cubicBezTo>
                  <a:cubicBezTo>
                    <a:pt x="3" y="9"/>
                    <a:pt x="4" y="11"/>
                    <a:pt x="5" y="12"/>
                  </a:cubicBezTo>
                  <a:cubicBezTo>
                    <a:pt x="4" y="13"/>
                    <a:pt x="2" y="14"/>
                    <a:pt x="1" y="15"/>
                  </a:cubicBezTo>
                  <a:cubicBezTo>
                    <a:pt x="0" y="16"/>
                    <a:pt x="0" y="17"/>
                    <a:pt x="0" y="18"/>
                  </a:cubicBezTo>
                  <a:cubicBezTo>
                    <a:pt x="0" y="19"/>
                    <a:pt x="0" y="21"/>
                    <a:pt x="1" y="22"/>
                  </a:cubicBezTo>
                  <a:cubicBezTo>
                    <a:pt x="2" y="24"/>
                    <a:pt x="4" y="24"/>
                    <a:pt x="6" y="25"/>
                  </a:cubicBezTo>
                  <a:cubicBezTo>
                    <a:pt x="8" y="25"/>
                    <a:pt x="10" y="25"/>
                    <a:pt x="11" y="24"/>
                  </a:cubicBezTo>
                  <a:cubicBezTo>
                    <a:pt x="13" y="23"/>
                    <a:pt x="14" y="21"/>
                    <a:pt x="14" y="20"/>
                  </a:cubicBezTo>
                  <a:cubicBezTo>
                    <a:pt x="14" y="18"/>
                    <a:pt x="14" y="17"/>
                    <a:pt x="13" y="16"/>
                  </a:cubicBezTo>
                  <a:cubicBezTo>
                    <a:pt x="12" y="15"/>
                    <a:pt x="11" y="14"/>
                    <a:pt x="9" y="12"/>
                  </a:cubicBezTo>
                  <a:cubicBezTo>
                    <a:pt x="11" y="11"/>
                    <a:pt x="13" y="10"/>
                    <a:pt x="14" y="9"/>
                  </a:cubicBezTo>
                  <a:cubicBezTo>
                    <a:pt x="14" y="8"/>
                    <a:pt x="15" y="7"/>
                    <a:pt x="15" y="7"/>
                  </a:cubicBezTo>
                  <a:cubicBezTo>
                    <a:pt x="15" y="5"/>
                    <a:pt x="15" y="4"/>
                    <a:pt x="14" y="3"/>
                  </a:cubicBezTo>
                  <a:cubicBezTo>
                    <a:pt x="13" y="2"/>
                    <a:pt x="11" y="1"/>
                    <a:pt x="9" y="1"/>
                  </a:cubicBezTo>
                  <a:close/>
                  <a:moveTo>
                    <a:pt x="11" y="19"/>
                  </a:moveTo>
                  <a:cubicBezTo>
                    <a:pt x="11" y="19"/>
                    <a:pt x="11" y="20"/>
                    <a:pt x="11" y="21"/>
                  </a:cubicBezTo>
                  <a:cubicBezTo>
                    <a:pt x="11" y="22"/>
                    <a:pt x="10" y="23"/>
                    <a:pt x="10" y="23"/>
                  </a:cubicBezTo>
                  <a:cubicBezTo>
                    <a:pt x="9" y="24"/>
                    <a:pt x="8" y="24"/>
                    <a:pt x="6" y="24"/>
                  </a:cubicBezTo>
                  <a:cubicBezTo>
                    <a:pt x="5" y="24"/>
                    <a:pt x="4" y="23"/>
                    <a:pt x="3" y="22"/>
                  </a:cubicBezTo>
                  <a:cubicBezTo>
                    <a:pt x="3" y="21"/>
                    <a:pt x="2" y="20"/>
                    <a:pt x="3" y="18"/>
                  </a:cubicBezTo>
                  <a:cubicBezTo>
                    <a:pt x="3" y="17"/>
                    <a:pt x="3" y="16"/>
                    <a:pt x="4" y="15"/>
                  </a:cubicBezTo>
                  <a:cubicBezTo>
                    <a:pt x="4" y="15"/>
                    <a:pt x="5" y="14"/>
                    <a:pt x="6" y="13"/>
                  </a:cubicBezTo>
                  <a:cubicBezTo>
                    <a:pt x="9" y="15"/>
                    <a:pt x="10" y="17"/>
                    <a:pt x="11" y="19"/>
                  </a:cubicBezTo>
                  <a:close/>
                  <a:moveTo>
                    <a:pt x="12" y="8"/>
                  </a:moveTo>
                  <a:cubicBezTo>
                    <a:pt x="11" y="9"/>
                    <a:pt x="10" y="10"/>
                    <a:pt x="8" y="11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5" y="8"/>
                    <a:pt x="5" y="7"/>
                    <a:pt x="5" y="6"/>
                  </a:cubicBezTo>
                  <a:cubicBezTo>
                    <a:pt x="5" y="6"/>
                    <a:pt x="4" y="5"/>
                    <a:pt x="5" y="5"/>
                  </a:cubicBezTo>
                  <a:cubicBezTo>
                    <a:pt x="5" y="4"/>
                    <a:pt x="5" y="3"/>
                    <a:pt x="6" y="2"/>
                  </a:cubicBezTo>
                  <a:cubicBezTo>
                    <a:pt x="7" y="2"/>
                    <a:pt x="8" y="2"/>
                    <a:pt x="9" y="2"/>
                  </a:cubicBezTo>
                  <a:cubicBezTo>
                    <a:pt x="10" y="2"/>
                    <a:pt x="11" y="2"/>
                    <a:pt x="12" y="3"/>
                  </a:cubicBezTo>
                  <a:cubicBezTo>
                    <a:pt x="12" y="4"/>
                    <a:pt x="13" y="5"/>
                    <a:pt x="12" y="6"/>
                  </a:cubicBezTo>
                  <a:cubicBezTo>
                    <a:pt x="12" y="7"/>
                    <a:pt x="12" y="8"/>
                    <a:pt x="12" y="8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37" name="iṩlide"/>
            <p:cNvSpPr/>
            <p:nvPr/>
          </p:nvSpPr>
          <p:spPr bwMode="auto">
            <a:xfrm>
              <a:off x="9775" y="2230"/>
              <a:ext cx="91" cy="148"/>
            </a:xfrm>
            <a:custGeom>
              <a:avLst/>
              <a:gdLst>
                <a:gd name="T0" fmla="*/ 15 w 16"/>
                <a:gd name="T1" fmla="*/ 16 h 26"/>
                <a:gd name="T2" fmla="*/ 15 w 16"/>
                <a:gd name="T3" fmla="*/ 9 h 26"/>
                <a:gd name="T4" fmla="*/ 12 w 16"/>
                <a:gd name="T5" fmla="*/ 2 h 26"/>
                <a:gd name="T6" fmla="*/ 6 w 16"/>
                <a:gd name="T7" fmla="*/ 1 h 26"/>
                <a:gd name="T8" fmla="*/ 1 w 16"/>
                <a:gd name="T9" fmla="*/ 4 h 26"/>
                <a:gd name="T10" fmla="*/ 0 w 16"/>
                <a:gd name="T11" fmla="*/ 10 h 26"/>
                <a:gd name="T12" fmla="*/ 3 w 16"/>
                <a:gd name="T13" fmla="*/ 15 h 26"/>
                <a:gd name="T14" fmla="*/ 8 w 16"/>
                <a:gd name="T15" fmla="*/ 16 h 26"/>
                <a:gd name="T16" fmla="*/ 12 w 16"/>
                <a:gd name="T17" fmla="*/ 13 h 26"/>
                <a:gd name="T18" fmla="*/ 11 w 16"/>
                <a:gd name="T19" fmla="*/ 19 h 26"/>
                <a:gd name="T20" fmla="*/ 8 w 16"/>
                <a:gd name="T21" fmla="*/ 23 h 26"/>
                <a:gd name="T22" fmla="*/ 4 w 16"/>
                <a:gd name="T23" fmla="*/ 25 h 26"/>
                <a:gd name="T24" fmla="*/ 4 w 16"/>
                <a:gd name="T25" fmla="*/ 26 h 26"/>
                <a:gd name="T26" fmla="*/ 5 w 16"/>
                <a:gd name="T27" fmla="*/ 26 h 26"/>
                <a:gd name="T28" fmla="*/ 11 w 16"/>
                <a:gd name="T29" fmla="*/ 23 h 26"/>
                <a:gd name="T30" fmla="*/ 15 w 16"/>
                <a:gd name="T31" fmla="*/ 16 h 26"/>
                <a:gd name="T32" fmla="*/ 11 w 16"/>
                <a:gd name="T33" fmla="*/ 13 h 26"/>
                <a:gd name="T34" fmla="*/ 9 w 16"/>
                <a:gd name="T35" fmla="*/ 14 h 26"/>
                <a:gd name="T36" fmla="*/ 6 w 16"/>
                <a:gd name="T37" fmla="*/ 13 h 26"/>
                <a:gd name="T38" fmla="*/ 3 w 16"/>
                <a:gd name="T39" fmla="*/ 8 h 26"/>
                <a:gd name="T40" fmla="*/ 3 w 16"/>
                <a:gd name="T41" fmla="*/ 4 h 26"/>
                <a:gd name="T42" fmla="*/ 6 w 16"/>
                <a:gd name="T43" fmla="*/ 2 h 26"/>
                <a:gd name="T44" fmla="*/ 8 w 16"/>
                <a:gd name="T45" fmla="*/ 2 h 26"/>
                <a:gd name="T46" fmla="*/ 11 w 16"/>
                <a:gd name="T47" fmla="*/ 5 h 26"/>
                <a:gd name="T48" fmla="*/ 12 w 16"/>
                <a:gd name="T49" fmla="*/ 8 h 26"/>
                <a:gd name="T50" fmla="*/ 12 w 16"/>
                <a:gd name="T51" fmla="*/ 12 h 26"/>
                <a:gd name="T52" fmla="*/ 11 w 16"/>
                <a:gd name="T53" fmla="*/ 1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" h="26">
                  <a:moveTo>
                    <a:pt x="15" y="16"/>
                  </a:moveTo>
                  <a:cubicBezTo>
                    <a:pt x="16" y="14"/>
                    <a:pt x="16" y="11"/>
                    <a:pt x="15" y="9"/>
                  </a:cubicBezTo>
                  <a:cubicBezTo>
                    <a:pt x="15" y="6"/>
                    <a:pt x="14" y="4"/>
                    <a:pt x="12" y="2"/>
                  </a:cubicBezTo>
                  <a:cubicBezTo>
                    <a:pt x="10" y="1"/>
                    <a:pt x="8" y="0"/>
                    <a:pt x="6" y="1"/>
                  </a:cubicBezTo>
                  <a:cubicBezTo>
                    <a:pt x="4" y="1"/>
                    <a:pt x="2" y="2"/>
                    <a:pt x="1" y="4"/>
                  </a:cubicBezTo>
                  <a:cubicBezTo>
                    <a:pt x="0" y="6"/>
                    <a:pt x="0" y="8"/>
                    <a:pt x="0" y="10"/>
                  </a:cubicBezTo>
                  <a:cubicBezTo>
                    <a:pt x="1" y="12"/>
                    <a:pt x="1" y="14"/>
                    <a:pt x="3" y="15"/>
                  </a:cubicBezTo>
                  <a:cubicBezTo>
                    <a:pt x="4" y="16"/>
                    <a:pt x="6" y="16"/>
                    <a:pt x="8" y="16"/>
                  </a:cubicBezTo>
                  <a:cubicBezTo>
                    <a:pt x="9" y="16"/>
                    <a:pt x="11" y="15"/>
                    <a:pt x="12" y="13"/>
                  </a:cubicBezTo>
                  <a:cubicBezTo>
                    <a:pt x="12" y="15"/>
                    <a:pt x="12" y="17"/>
                    <a:pt x="11" y="19"/>
                  </a:cubicBezTo>
                  <a:cubicBezTo>
                    <a:pt x="10" y="21"/>
                    <a:pt x="9" y="22"/>
                    <a:pt x="8" y="23"/>
                  </a:cubicBezTo>
                  <a:cubicBezTo>
                    <a:pt x="6" y="24"/>
                    <a:pt x="5" y="25"/>
                    <a:pt x="4" y="25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7" y="25"/>
                    <a:pt x="9" y="24"/>
                    <a:pt x="11" y="23"/>
                  </a:cubicBezTo>
                  <a:cubicBezTo>
                    <a:pt x="13" y="21"/>
                    <a:pt x="14" y="19"/>
                    <a:pt x="15" y="16"/>
                  </a:cubicBezTo>
                  <a:close/>
                  <a:moveTo>
                    <a:pt x="11" y="13"/>
                  </a:moveTo>
                  <a:cubicBezTo>
                    <a:pt x="10" y="14"/>
                    <a:pt x="9" y="14"/>
                    <a:pt x="9" y="14"/>
                  </a:cubicBezTo>
                  <a:cubicBezTo>
                    <a:pt x="8" y="14"/>
                    <a:pt x="7" y="14"/>
                    <a:pt x="6" y="13"/>
                  </a:cubicBezTo>
                  <a:cubicBezTo>
                    <a:pt x="4" y="12"/>
                    <a:pt x="3" y="10"/>
                    <a:pt x="3" y="8"/>
                  </a:cubicBezTo>
                  <a:cubicBezTo>
                    <a:pt x="3" y="6"/>
                    <a:pt x="3" y="5"/>
                    <a:pt x="3" y="4"/>
                  </a:cubicBezTo>
                  <a:cubicBezTo>
                    <a:pt x="4" y="3"/>
                    <a:pt x="5" y="2"/>
                    <a:pt x="6" y="2"/>
                  </a:cubicBezTo>
                  <a:cubicBezTo>
                    <a:pt x="7" y="2"/>
                    <a:pt x="8" y="2"/>
                    <a:pt x="8" y="2"/>
                  </a:cubicBezTo>
                  <a:cubicBezTo>
                    <a:pt x="9" y="3"/>
                    <a:pt x="10" y="4"/>
                    <a:pt x="11" y="5"/>
                  </a:cubicBezTo>
                  <a:cubicBezTo>
                    <a:pt x="11" y="6"/>
                    <a:pt x="12" y="7"/>
                    <a:pt x="12" y="8"/>
                  </a:cubicBezTo>
                  <a:cubicBezTo>
                    <a:pt x="12" y="9"/>
                    <a:pt x="12" y="10"/>
                    <a:pt x="12" y="12"/>
                  </a:cubicBezTo>
                  <a:cubicBezTo>
                    <a:pt x="12" y="13"/>
                    <a:pt x="11" y="13"/>
                    <a:pt x="11" y="13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38" name="îs1ïde"/>
            <p:cNvSpPr/>
            <p:nvPr/>
          </p:nvSpPr>
          <p:spPr bwMode="auto">
            <a:xfrm>
              <a:off x="9934" y="2208"/>
              <a:ext cx="79" cy="141"/>
            </a:xfrm>
            <a:custGeom>
              <a:avLst/>
              <a:gdLst>
                <a:gd name="T0" fmla="*/ 11 w 14"/>
                <a:gd name="T1" fmla="*/ 24 h 25"/>
                <a:gd name="T2" fmla="*/ 14 w 14"/>
                <a:gd name="T3" fmla="*/ 0 h 25"/>
                <a:gd name="T4" fmla="*/ 14 w 14"/>
                <a:gd name="T5" fmla="*/ 0 h 25"/>
                <a:gd name="T6" fmla="*/ 1 w 14"/>
                <a:gd name="T7" fmla="*/ 2 h 25"/>
                <a:gd name="T8" fmla="*/ 0 w 14"/>
                <a:gd name="T9" fmla="*/ 8 h 25"/>
                <a:gd name="T10" fmla="*/ 0 w 14"/>
                <a:gd name="T11" fmla="*/ 8 h 25"/>
                <a:gd name="T12" fmla="*/ 2 w 14"/>
                <a:gd name="T13" fmla="*/ 5 h 25"/>
                <a:gd name="T14" fmla="*/ 5 w 14"/>
                <a:gd name="T15" fmla="*/ 4 h 25"/>
                <a:gd name="T16" fmla="*/ 12 w 14"/>
                <a:gd name="T17" fmla="*/ 3 h 25"/>
                <a:gd name="T18" fmla="*/ 9 w 14"/>
                <a:gd name="T19" fmla="*/ 25 h 25"/>
                <a:gd name="T20" fmla="*/ 11 w 14"/>
                <a:gd name="T21" fmla="*/ 2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" h="25">
                  <a:moveTo>
                    <a:pt x="11" y="24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1" y="7"/>
                    <a:pt x="1" y="6"/>
                    <a:pt x="2" y="5"/>
                  </a:cubicBezTo>
                  <a:cubicBezTo>
                    <a:pt x="3" y="5"/>
                    <a:pt x="4" y="4"/>
                    <a:pt x="5" y="4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9" y="25"/>
                    <a:pt x="9" y="25"/>
                    <a:pt x="9" y="25"/>
                  </a:cubicBezTo>
                  <a:lnTo>
                    <a:pt x="11" y="24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39" name="i$ľïḑe"/>
            <p:cNvSpPr/>
            <p:nvPr/>
          </p:nvSpPr>
          <p:spPr bwMode="auto">
            <a:xfrm>
              <a:off x="8868" y="1425"/>
              <a:ext cx="85" cy="57"/>
            </a:xfrm>
            <a:custGeom>
              <a:avLst/>
              <a:gdLst>
                <a:gd name="T0" fmla="*/ 8 w 15"/>
                <a:gd name="T1" fmla="*/ 7 h 10"/>
                <a:gd name="T2" fmla="*/ 12 w 15"/>
                <a:gd name="T3" fmla="*/ 10 h 10"/>
                <a:gd name="T4" fmla="*/ 14 w 15"/>
                <a:gd name="T5" fmla="*/ 3 h 10"/>
                <a:gd name="T6" fmla="*/ 10 w 15"/>
                <a:gd name="T7" fmla="*/ 0 h 10"/>
                <a:gd name="T8" fmla="*/ 0 w 15"/>
                <a:gd name="T9" fmla="*/ 2 h 10"/>
                <a:gd name="T10" fmla="*/ 8 w 15"/>
                <a:gd name="T11" fmla="*/ 7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0">
                  <a:moveTo>
                    <a:pt x="8" y="7"/>
                  </a:moveTo>
                  <a:cubicBezTo>
                    <a:pt x="12" y="10"/>
                    <a:pt x="12" y="10"/>
                    <a:pt x="12" y="10"/>
                  </a:cubicBezTo>
                  <a:cubicBezTo>
                    <a:pt x="12" y="7"/>
                    <a:pt x="15" y="5"/>
                    <a:pt x="14" y="3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7" y="0"/>
                    <a:pt x="3" y="0"/>
                    <a:pt x="0" y="2"/>
                  </a:cubicBezTo>
                  <a:cubicBezTo>
                    <a:pt x="1" y="4"/>
                    <a:pt x="4" y="8"/>
                    <a:pt x="8" y="7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40" name="iŝļíḍè"/>
            <p:cNvSpPr/>
            <p:nvPr/>
          </p:nvSpPr>
          <p:spPr bwMode="auto">
            <a:xfrm>
              <a:off x="8940" y="1504"/>
              <a:ext cx="67" cy="47"/>
            </a:xfrm>
            <a:custGeom>
              <a:avLst/>
              <a:gdLst>
                <a:gd name="T0" fmla="*/ 7 w 12"/>
                <a:gd name="T1" fmla="*/ 7 h 8"/>
                <a:gd name="T2" fmla="*/ 9 w 12"/>
                <a:gd name="T3" fmla="*/ 8 h 8"/>
                <a:gd name="T4" fmla="*/ 12 w 12"/>
                <a:gd name="T5" fmla="*/ 6 h 8"/>
                <a:gd name="T6" fmla="*/ 11 w 12"/>
                <a:gd name="T7" fmla="*/ 2 h 8"/>
                <a:gd name="T8" fmla="*/ 8 w 12"/>
                <a:gd name="T9" fmla="*/ 0 h 8"/>
                <a:gd name="T10" fmla="*/ 0 w 12"/>
                <a:gd name="T11" fmla="*/ 3 h 8"/>
                <a:gd name="T12" fmla="*/ 7 w 12"/>
                <a:gd name="T13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">
                  <a:moveTo>
                    <a:pt x="7" y="7"/>
                  </a:moveTo>
                  <a:cubicBezTo>
                    <a:pt x="9" y="8"/>
                    <a:pt x="9" y="8"/>
                    <a:pt x="9" y="8"/>
                  </a:cubicBezTo>
                  <a:cubicBezTo>
                    <a:pt x="10" y="8"/>
                    <a:pt x="11" y="6"/>
                    <a:pt x="12" y="6"/>
                  </a:cubicBezTo>
                  <a:cubicBezTo>
                    <a:pt x="12" y="4"/>
                    <a:pt x="11" y="2"/>
                    <a:pt x="11" y="2"/>
                  </a:cubicBezTo>
                  <a:cubicBezTo>
                    <a:pt x="11" y="0"/>
                    <a:pt x="9" y="1"/>
                    <a:pt x="8" y="0"/>
                  </a:cubicBezTo>
                  <a:cubicBezTo>
                    <a:pt x="5" y="1"/>
                    <a:pt x="1" y="0"/>
                    <a:pt x="0" y="3"/>
                  </a:cubicBezTo>
                  <a:cubicBezTo>
                    <a:pt x="2" y="5"/>
                    <a:pt x="5" y="6"/>
                    <a:pt x="7" y="7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41" name="íṩḻîḋê"/>
            <p:cNvSpPr/>
            <p:nvPr/>
          </p:nvSpPr>
          <p:spPr bwMode="auto">
            <a:xfrm>
              <a:off x="8980" y="1301"/>
              <a:ext cx="248" cy="409"/>
            </a:xfrm>
            <a:custGeom>
              <a:avLst/>
              <a:gdLst>
                <a:gd name="T0" fmla="*/ 9 w 44"/>
                <a:gd name="T1" fmla="*/ 32 h 72"/>
                <a:gd name="T2" fmla="*/ 12 w 44"/>
                <a:gd name="T3" fmla="*/ 31 h 72"/>
                <a:gd name="T4" fmla="*/ 15 w 44"/>
                <a:gd name="T5" fmla="*/ 33 h 72"/>
                <a:gd name="T6" fmla="*/ 13 w 44"/>
                <a:gd name="T7" fmla="*/ 44 h 72"/>
                <a:gd name="T8" fmla="*/ 8 w 44"/>
                <a:gd name="T9" fmla="*/ 41 h 72"/>
                <a:gd name="T10" fmla="*/ 14 w 44"/>
                <a:gd name="T11" fmla="*/ 68 h 72"/>
                <a:gd name="T12" fmla="*/ 26 w 44"/>
                <a:gd name="T13" fmla="*/ 72 h 72"/>
                <a:gd name="T14" fmla="*/ 27 w 44"/>
                <a:gd name="T15" fmla="*/ 69 h 72"/>
                <a:gd name="T16" fmla="*/ 15 w 44"/>
                <a:gd name="T17" fmla="*/ 52 h 72"/>
                <a:gd name="T18" fmla="*/ 21 w 44"/>
                <a:gd name="T19" fmla="*/ 49 h 72"/>
                <a:gd name="T20" fmla="*/ 21 w 44"/>
                <a:gd name="T21" fmla="*/ 40 h 72"/>
                <a:gd name="T22" fmla="*/ 26 w 44"/>
                <a:gd name="T23" fmla="*/ 45 h 72"/>
                <a:gd name="T24" fmla="*/ 19 w 44"/>
                <a:gd name="T25" fmla="*/ 31 h 72"/>
                <a:gd name="T26" fmla="*/ 19 w 44"/>
                <a:gd name="T27" fmla="*/ 21 h 72"/>
                <a:gd name="T28" fmla="*/ 30 w 44"/>
                <a:gd name="T29" fmla="*/ 30 h 72"/>
                <a:gd name="T30" fmla="*/ 26 w 44"/>
                <a:gd name="T31" fmla="*/ 19 h 72"/>
                <a:gd name="T32" fmla="*/ 29 w 44"/>
                <a:gd name="T33" fmla="*/ 16 h 72"/>
                <a:gd name="T34" fmla="*/ 43 w 44"/>
                <a:gd name="T35" fmla="*/ 28 h 72"/>
                <a:gd name="T36" fmla="*/ 29 w 44"/>
                <a:gd name="T37" fmla="*/ 8 h 72"/>
                <a:gd name="T38" fmla="*/ 24 w 44"/>
                <a:gd name="T39" fmla="*/ 6 h 72"/>
                <a:gd name="T40" fmla="*/ 24 w 44"/>
                <a:gd name="T41" fmla="*/ 13 h 72"/>
                <a:gd name="T42" fmla="*/ 17 w 44"/>
                <a:gd name="T43" fmla="*/ 11 h 72"/>
                <a:gd name="T44" fmla="*/ 16 w 44"/>
                <a:gd name="T45" fmla="*/ 0 h 72"/>
                <a:gd name="T46" fmla="*/ 14 w 44"/>
                <a:gd name="T47" fmla="*/ 6 h 72"/>
                <a:gd name="T48" fmla="*/ 9 w 44"/>
                <a:gd name="T49" fmla="*/ 8 h 72"/>
                <a:gd name="T50" fmla="*/ 16 w 44"/>
                <a:gd name="T51" fmla="*/ 16 h 72"/>
                <a:gd name="T52" fmla="*/ 16 w 44"/>
                <a:gd name="T53" fmla="*/ 25 h 72"/>
                <a:gd name="T54" fmla="*/ 11 w 44"/>
                <a:gd name="T55" fmla="*/ 20 h 72"/>
                <a:gd name="T56" fmla="*/ 0 w 44"/>
                <a:gd name="T57" fmla="*/ 19 h 72"/>
                <a:gd name="T58" fmla="*/ 9 w 44"/>
                <a:gd name="T59" fmla="*/ 28 h 72"/>
                <a:gd name="T60" fmla="*/ 9 w 44"/>
                <a:gd name="T61" fmla="*/ 3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4" h="72">
                  <a:moveTo>
                    <a:pt x="9" y="32"/>
                  </a:moveTo>
                  <a:cubicBezTo>
                    <a:pt x="10" y="33"/>
                    <a:pt x="11" y="32"/>
                    <a:pt x="12" y="31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6" y="37"/>
                    <a:pt x="15" y="41"/>
                    <a:pt x="13" y="44"/>
                  </a:cubicBezTo>
                  <a:cubicBezTo>
                    <a:pt x="11" y="46"/>
                    <a:pt x="10" y="42"/>
                    <a:pt x="8" y="41"/>
                  </a:cubicBezTo>
                  <a:cubicBezTo>
                    <a:pt x="10" y="50"/>
                    <a:pt x="15" y="60"/>
                    <a:pt x="14" y="68"/>
                  </a:cubicBezTo>
                  <a:cubicBezTo>
                    <a:pt x="20" y="72"/>
                    <a:pt x="24" y="72"/>
                    <a:pt x="26" y="72"/>
                  </a:cubicBezTo>
                  <a:cubicBezTo>
                    <a:pt x="27" y="69"/>
                    <a:pt x="27" y="69"/>
                    <a:pt x="27" y="69"/>
                  </a:cubicBezTo>
                  <a:cubicBezTo>
                    <a:pt x="19" y="64"/>
                    <a:pt x="16" y="54"/>
                    <a:pt x="15" y="52"/>
                  </a:cubicBezTo>
                  <a:cubicBezTo>
                    <a:pt x="21" y="49"/>
                    <a:pt x="21" y="49"/>
                    <a:pt x="21" y="49"/>
                  </a:cubicBezTo>
                  <a:cubicBezTo>
                    <a:pt x="21" y="46"/>
                    <a:pt x="20" y="41"/>
                    <a:pt x="21" y="40"/>
                  </a:cubicBezTo>
                  <a:cubicBezTo>
                    <a:pt x="24" y="41"/>
                    <a:pt x="25" y="43"/>
                    <a:pt x="26" y="45"/>
                  </a:cubicBezTo>
                  <a:cubicBezTo>
                    <a:pt x="33" y="42"/>
                    <a:pt x="22" y="36"/>
                    <a:pt x="19" y="31"/>
                  </a:cubicBezTo>
                  <a:cubicBezTo>
                    <a:pt x="19" y="27"/>
                    <a:pt x="19" y="24"/>
                    <a:pt x="19" y="21"/>
                  </a:cubicBezTo>
                  <a:cubicBezTo>
                    <a:pt x="23" y="22"/>
                    <a:pt x="27" y="27"/>
                    <a:pt x="30" y="30"/>
                  </a:cubicBezTo>
                  <a:cubicBezTo>
                    <a:pt x="33" y="27"/>
                    <a:pt x="27" y="23"/>
                    <a:pt x="26" y="19"/>
                  </a:cubicBezTo>
                  <a:cubicBezTo>
                    <a:pt x="25" y="17"/>
                    <a:pt x="27" y="17"/>
                    <a:pt x="29" y="16"/>
                  </a:cubicBezTo>
                  <a:cubicBezTo>
                    <a:pt x="43" y="28"/>
                    <a:pt x="43" y="28"/>
                    <a:pt x="43" y="28"/>
                  </a:cubicBezTo>
                  <a:cubicBezTo>
                    <a:pt x="44" y="21"/>
                    <a:pt x="34" y="15"/>
                    <a:pt x="29" y="8"/>
                  </a:cubicBezTo>
                  <a:cubicBezTo>
                    <a:pt x="30" y="6"/>
                    <a:pt x="29" y="4"/>
                    <a:pt x="24" y="6"/>
                  </a:cubicBezTo>
                  <a:cubicBezTo>
                    <a:pt x="22" y="6"/>
                    <a:pt x="19" y="7"/>
                    <a:pt x="24" y="13"/>
                  </a:cubicBezTo>
                  <a:cubicBezTo>
                    <a:pt x="21" y="17"/>
                    <a:pt x="19" y="12"/>
                    <a:pt x="17" y="11"/>
                  </a:cubicBezTo>
                  <a:cubicBezTo>
                    <a:pt x="18" y="6"/>
                    <a:pt x="20" y="1"/>
                    <a:pt x="16" y="0"/>
                  </a:cubicBezTo>
                  <a:cubicBezTo>
                    <a:pt x="16" y="2"/>
                    <a:pt x="16" y="4"/>
                    <a:pt x="14" y="6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10"/>
                    <a:pt x="14" y="13"/>
                    <a:pt x="16" y="16"/>
                  </a:cubicBezTo>
                  <a:cubicBezTo>
                    <a:pt x="17" y="20"/>
                    <a:pt x="16" y="23"/>
                    <a:pt x="16" y="25"/>
                  </a:cubicBezTo>
                  <a:cubicBezTo>
                    <a:pt x="12" y="27"/>
                    <a:pt x="13" y="22"/>
                    <a:pt x="11" y="20"/>
                  </a:cubicBezTo>
                  <a:cubicBezTo>
                    <a:pt x="7" y="17"/>
                    <a:pt x="2" y="18"/>
                    <a:pt x="0" y="19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9" y="29"/>
                    <a:pt x="6" y="32"/>
                    <a:pt x="9" y="32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42" name="íṡľiḑê"/>
            <p:cNvSpPr/>
            <p:nvPr/>
          </p:nvSpPr>
          <p:spPr bwMode="auto">
            <a:xfrm>
              <a:off x="9460" y="926"/>
              <a:ext cx="74" cy="74"/>
            </a:xfrm>
            <a:custGeom>
              <a:avLst/>
              <a:gdLst>
                <a:gd name="T0" fmla="*/ 2 w 13"/>
                <a:gd name="T1" fmla="*/ 13 h 13"/>
                <a:gd name="T2" fmla="*/ 9 w 13"/>
                <a:gd name="T3" fmla="*/ 13 h 13"/>
                <a:gd name="T4" fmla="*/ 3 w 13"/>
                <a:gd name="T5" fmla="*/ 0 h 13"/>
                <a:gd name="T6" fmla="*/ 2 w 13"/>
                <a:gd name="T7" fmla="*/ 8 h 13"/>
                <a:gd name="T8" fmla="*/ 2 w 13"/>
                <a:gd name="T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2" y="13"/>
                  </a:moveTo>
                  <a:cubicBezTo>
                    <a:pt x="4" y="13"/>
                    <a:pt x="6" y="13"/>
                    <a:pt x="9" y="13"/>
                  </a:cubicBezTo>
                  <a:cubicBezTo>
                    <a:pt x="13" y="8"/>
                    <a:pt x="6" y="3"/>
                    <a:pt x="3" y="0"/>
                  </a:cubicBezTo>
                  <a:cubicBezTo>
                    <a:pt x="0" y="1"/>
                    <a:pt x="2" y="6"/>
                    <a:pt x="2" y="8"/>
                  </a:cubicBezTo>
                  <a:cubicBezTo>
                    <a:pt x="2" y="9"/>
                    <a:pt x="1" y="11"/>
                    <a:pt x="2" y="13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43" name="iṥļiḓe"/>
            <p:cNvSpPr/>
            <p:nvPr/>
          </p:nvSpPr>
          <p:spPr bwMode="auto">
            <a:xfrm>
              <a:off x="9432" y="1040"/>
              <a:ext cx="45" cy="62"/>
            </a:xfrm>
            <a:custGeom>
              <a:avLst/>
              <a:gdLst>
                <a:gd name="T0" fmla="*/ 2 w 8"/>
                <a:gd name="T1" fmla="*/ 11 h 11"/>
                <a:gd name="T2" fmla="*/ 8 w 8"/>
                <a:gd name="T3" fmla="*/ 9 h 11"/>
                <a:gd name="T4" fmla="*/ 7 w 8"/>
                <a:gd name="T5" fmla="*/ 4 h 11"/>
                <a:gd name="T6" fmla="*/ 3 w 8"/>
                <a:gd name="T7" fmla="*/ 0 h 11"/>
                <a:gd name="T8" fmla="*/ 1 w 8"/>
                <a:gd name="T9" fmla="*/ 5 h 11"/>
                <a:gd name="T10" fmla="*/ 2 w 8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11">
                  <a:moveTo>
                    <a:pt x="2" y="11"/>
                  </a:moveTo>
                  <a:cubicBezTo>
                    <a:pt x="4" y="11"/>
                    <a:pt x="6" y="10"/>
                    <a:pt x="8" y="9"/>
                  </a:cubicBezTo>
                  <a:cubicBezTo>
                    <a:pt x="8" y="7"/>
                    <a:pt x="8" y="6"/>
                    <a:pt x="7" y="4"/>
                  </a:cubicBezTo>
                  <a:cubicBezTo>
                    <a:pt x="6" y="3"/>
                    <a:pt x="5" y="1"/>
                    <a:pt x="3" y="0"/>
                  </a:cubicBezTo>
                  <a:cubicBezTo>
                    <a:pt x="3" y="0"/>
                    <a:pt x="0" y="1"/>
                    <a:pt x="1" y="5"/>
                  </a:cubicBezTo>
                  <a:cubicBezTo>
                    <a:pt x="2" y="8"/>
                    <a:pt x="2" y="9"/>
                    <a:pt x="2" y="11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44" name="iŝ1îḋé"/>
            <p:cNvSpPr/>
            <p:nvPr/>
          </p:nvSpPr>
          <p:spPr bwMode="auto">
            <a:xfrm>
              <a:off x="9556" y="989"/>
              <a:ext cx="102" cy="97"/>
            </a:xfrm>
            <a:custGeom>
              <a:avLst/>
              <a:gdLst>
                <a:gd name="T0" fmla="*/ 5 w 18"/>
                <a:gd name="T1" fmla="*/ 11 h 17"/>
                <a:gd name="T2" fmla="*/ 7 w 18"/>
                <a:gd name="T3" fmla="*/ 11 h 17"/>
                <a:gd name="T4" fmla="*/ 7 w 18"/>
                <a:gd name="T5" fmla="*/ 17 h 17"/>
                <a:gd name="T6" fmla="*/ 8 w 18"/>
                <a:gd name="T7" fmla="*/ 17 h 17"/>
                <a:gd name="T8" fmla="*/ 12 w 18"/>
                <a:gd name="T9" fmla="*/ 14 h 17"/>
                <a:gd name="T10" fmla="*/ 13 w 18"/>
                <a:gd name="T11" fmla="*/ 12 h 17"/>
                <a:gd name="T12" fmla="*/ 17 w 18"/>
                <a:gd name="T13" fmla="*/ 7 h 17"/>
                <a:gd name="T14" fmla="*/ 13 w 18"/>
                <a:gd name="T15" fmla="*/ 0 h 17"/>
                <a:gd name="T16" fmla="*/ 2 w 18"/>
                <a:gd name="T17" fmla="*/ 3 h 17"/>
                <a:gd name="T18" fmla="*/ 5 w 18"/>
                <a:gd name="T19" fmla="*/ 11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" h="17">
                  <a:moveTo>
                    <a:pt x="5" y="11"/>
                  </a:moveTo>
                  <a:cubicBezTo>
                    <a:pt x="7" y="11"/>
                    <a:pt x="7" y="11"/>
                    <a:pt x="7" y="11"/>
                  </a:cubicBezTo>
                  <a:cubicBezTo>
                    <a:pt x="7" y="13"/>
                    <a:pt x="7" y="15"/>
                    <a:pt x="7" y="17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5"/>
                    <a:pt x="11" y="15"/>
                    <a:pt x="12" y="14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8" y="5"/>
                    <a:pt x="17" y="2"/>
                    <a:pt x="13" y="0"/>
                  </a:cubicBezTo>
                  <a:cubicBezTo>
                    <a:pt x="10" y="1"/>
                    <a:pt x="7" y="2"/>
                    <a:pt x="2" y="3"/>
                  </a:cubicBezTo>
                  <a:cubicBezTo>
                    <a:pt x="0" y="7"/>
                    <a:pt x="3" y="10"/>
                    <a:pt x="5" y="11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45" name="iṩḷiḓè"/>
            <p:cNvSpPr/>
            <p:nvPr/>
          </p:nvSpPr>
          <p:spPr bwMode="auto">
            <a:xfrm>
              <a:off x="9556" y="1080"/>
              <a:ext cx="95" cy="72"/>
            </a:xfrm>
            <a:custGeom>
              <a:avLst/>
              <a:gdLst>
                <a:gd name="T0" fmla="*/ 6 w 17"/>
                <a:gd name="T1" fmla="*/ 13 h 13"/>
                <a:gd name="T2" fmla="*/ 15 w 17"/>
                <a:gd name="T3" fmla="*/ 4 h 13"/>
                <a:gd name="T4" fmla="*/ 16 w 17"/>
                <a:gd name="T5" fmla="*/ 0 h 13"/>
                <a:gd name="T6" fmla="*/ 1 w 17"/>
                <a:gd name="T7" fmla="*/ 5 h 13"/>
                <a:gd name="T8" fmla="*/ 6 w 17"/>
                <a:gd name="T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3">
                  <a:moveTo>
                    <a:pt x="6" y="13"/>
                  </a:moveTo>
                  <a:cubicBezTo>
                    <a:pt x="9" y="10"/>
                    <a:pt x="13" y="8"/>
                    <a:pt x="15" y="4"/>
                  </a:cubicBezTo>
                  <a:cubicBezTo>
                    <a:pt x="16" y="3"/>
                    <a:pt x="17" y="2"/>
                    <a:pt x="16" y="0"/>
                  </a:cubicBezTo>
                  <a:cubicBezTo>
                    <a:pt x="11" y="0"/>
                    <a:pt x="6" y="5"/>
                    <a:pt x="1" y="5"/>
                  </a:cubicBezTo>
                  <a:cubicBezTo>
                    <a:pt x="0" y="10"/>
                    <a:pt x="4" y="11"/>
                    <a:pt x="6" y="13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46" name="îṥ1ïďé"/>
            <p:cNvSpPr/>
            <p:nvPr/>
          </p:nvSpPr>
          <p:spPr bwMode="auto">
            <a:xfrm>
              <a:off x="9358" y="1108"/>
              <a:ext cx="131" cy="181"/>
            </a:xfrm>
            <a:custGeom>
              <a:avLst/>
              <a:gdLst>
                <a:gd name="T0" fmla="*/ 7 w 23"/>
                <a:gd name="T1" fmla="*/ 32 h 32"/>
                <a:gd name="T2" fmla="*/ 23 w 23"/>
                <a:gd name="T3" fmla="*/ 0 h 32"/>
                <a:gd name="T4" fmla="*/ 3 w 23"/>
                <a:gd name="T5" fmla="*/ 23 h 32"/>
                <a:gd name="T6" fmla="*/ 7 w 23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2">
                  <a:moveTo>
                    <a:pt x="7" y="32"/>
                  </a:moveTo>
                  <a:cubicBezTo>
                    <a:pt x="13" y="23"/>
                    <a:pt x="20" y="11"/>
                    <a:pt x="23" y="0"/>
                  </a:cubicBezTo>
                  <a:cubicBezTo>
                    <a:pt x="17" y="9"/>
                    <a:pt x="11" y="18"/>
                    <a:pt x="3" y="23"/>
                  </a:cubicBezTo>
                  <a:cubicBezTo>
                    <a:pt x="0" y="28"/>
                    <a:pt x="6" y="31"/>
                    <a:pt x="7" y="32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47" name="iSḷiḍé"/>
            <p:cNvSpPr/>
            <p:nvPr/>
          </p:nvSpPr>
          <p:spPr bwMode="auto">
            <a:xfrm>
              <a:off x="9912" y="989"/>
              <a:ext cx="231" cy="250"/>
            </a:xfrm>
            <a:custGeom>
              <a:avLst/>
              <a:gdLst>
                <a:gd name="T0" fmla="*/ 9 w 41"/>
                <a:gd name="T1" fmla="*/ 38 h 44"/>
                <a:gd name="T2" fmla="*/ 22 w 41"/>
                <a:gd name="T3" fmla="*/ 33 h 44"/>
                <a:gd name="T4" fmla="*/ 12 w 41"/>
                <a:gd name="T5" fmla="*/ 44 h 44"/>
                <a:gd name="T6" fmla="*/ 29 w 41"/>
                <a:gd name="T7" fmla="*/ 31 h 44"/>
                <a:gd name="T8" fmla="*/ 39 w 41"/>
                <a:gd name="T9" fmla="*/ 26 h 44"/>
                <a:gd name="T10" fmla="*/ 40 w 41"/>
                <a:gd name="T11" fmla="*/ 22 h 44"/>
                <a:gd name="T12" fmla="*/ 39 w 41"/>
                <a:gd name="T13" fmla="*/ 22 h 44"/>
                <a:gd name="T14" fmla="*/ 36 w 41"/>
                <a:gd name="T15" fmla="*/ 24 h 44"/>
                <a:gd name="T16" fmla="*/ 34 w 41"/>
                <a:gd name="T17" fmla="*/ 23 h 44"/>
                <a:gd name="T18" fmla="*/ 37 w 41"/>
                <a:gd name="T19" fmla="*/ 18 h 44"/>
                <a:gd name="T20" fmla="*/ 40 w 41"/>
                <a:gd name="T21" fmla="*/ 14 h 44"/>
                <a:gd name="T22" fmla="*/ 37 w 41"/>
                <a:gd name="T23" fmla="*/ 0 h 44"/>
                <a:gd name="T24" fmla="*/ 29 w 41"/>
                <a:gd name="T25" fmla="*/ 23 h 44"/>
                <a:gd name="T26" fmla="*/ 23 w 41"/>
                <a:gd name="T27" fmla="*/ 27 h 44"/>
                <a:gd name="T28" fmla="*/ 6 w 41"/>
                <a:gd name="T29" fmla="*/ 29 h 44"/>
                <a:gd name="T30" fmla="*/ 4 w 41"/>
                <a:gd name="T31" fmla="*/ 28 h 44"/>
                <a:gd name="T32" fmla="*/ 6 w 41"/>
                <a:gd name="T33" fmla="*/ 37 h 44"/>
                <a:gd name="T34" fmla="*/ 9 w 41"/>
                <a:gd name="T35" fmla="*/ 38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1" h="44">
                  <a:moveTo>
                    <a:pt x="9" y="38"/>
                  </a:moveTo>
                  <a:cubicBezTo>
                    <a:pt x="14" y="36"/>
                    <a:pt x="18" y="33"/>
                    <a:pt x="22" y="33"/>
                  </a:cubicBezTo>
                  <a:cubicBezTo>
                    <a:pt x="22" y="37"/>
                    <a:pt x="15" y="41"/>
                    <a:pt x="12" y="44"/>
                  </a:cubicBezTo>
                  <a:cubicBezTo>
                    <a:pt x="22" y="43"/>
                    <a:pt x="26" y="37"/>
                    <a:pt x="29" y="31"/>
                  </a:cubicBezTo>
                  <a:cubicBezTo>
                    <a:pt x="32" y="28"/>
                    <a:pt x="36" y="27"/>
                    <a:pt x="39" y="26"/>
                  </a:cubicBezTo>
                  <a:cubicBezTo>
                    <a:pt x="40" y="25"/>
                    <a:pt x="41" y="25"/>
                    <a:pt x="40" y="22"/>
                  </a:cubicBezTo>
                  <a:cubicBezTo>
                    <a:pt x="40" y="22"/>
                    <a:pt x="39" y="22"/>
                    <a:pt x="39" y="22"/>
                  </a:cubicBezTo>
                  <a:cubicBezTo>
                    <a:pt x="38" y="23"/>
                    <a:pt x="37" y="24"/>
                    <a:pt x="36" y="24"/>
                  </a:cubicBezTo>
                  <a:cubicBezTo>
                    <a:pt x="35" y="25"/>
                    <a:pt x="33" y="25"/>
                    <a:pt x="34" y="23"/>
                  </a:cubicBezTo>
                  <a:cubicBezTo>
                    <a:pt x="35" y="21"/>
                    <a:pt x="36" y="19"/>
                    <a:pt x="37" y="18"/>
                  </a:cubicBezTo>
                  <a:cubicBezTo>
                    <a:pt x="40" y="14"/>
                    <a:pt x="40" y="14"/>
                    <a:pt x="40" y="14"/>
                  </a:cubicBezTo>
                  <a:cubicBezTo>
                    <a:pt x="40" y="11"/>
                    <a:pt x="40" y="3"/>
                    <a:pt x="37" y="0"/>
                  </a:cubicBezTo>
                  <a:cubicBezTo>
                    <a:pt x="33" y="3"/>
                    <a:pt x="31" y="15"/>
                    <a:pt x="29" y="23"/>
                  </a:cubicBezTo>
                  <a:cubicBezTo>
                    <a:pt x="27" y="27"/>
                    <a:pt x="25" y="27"/>
                    <a:pt x="23" y="27"/>
                  </a:cubicBezTo>
                  <a:cubicBezTo>
                    <a:pt x="18" y="28"/>
                    <a:pt x="10" y="30"/>
                    <a:pt x="6" y="29"/>
                  </a:cubicBezTo>
                  <a:cubicBezTo>
                    <a:pt x="4" y="28"/>
                    <a:pt x="4" y="28"/>
                    <a:pt x="4" y="28"/>
                  </a:cubicBezTo>
                  <a:cubicBezTo>
                    <a:pt x="0" y="32"/>
                    <a:pt x="5" y="35"/>
                    <a:pt x="6" y="37"/>
                  </a:cubicBezTo>
                  <a:lnTo>
                    <a:pt x="9" y="38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48" name="îşļíďê"/>
            <p:cNvSpPr/>
            <p:nvPr/>
          </p:nvSpPr>
          <p:spPr bwMode="auto">
            <a:xfrm>
              <a:off x="10093" y="1216"/>
              <a:ext cx="55" cy="79"/>
            </a:xfrm>
            <a:custGeom>
              <a:avLst/>
              <a:gdLst>
                <a:gd name="T0" fmla="*/ 4 w 10"/>
                <a:gd name="T1" fmla="*/ 14 h 14"/>
                <a:gd name="T2" fmla="*/ 9 w 10"/>
                <a:gd name="T3" fmla="*/ 12 h 14"/>
                <a:gd name="T4" fmla="*/ 2 w 10"/>
                <a:gd name="T5" fmla="*/ 0 h 14"/>
                <a:gd name="T6" fmla="*/ 1 w 10"/>
                <a:gd name="T7" fmla="*/ 10 h 14"/>
                <a:gd name="T8" fmla="*/ 4 w 10"/>
                <a:gd name="T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4">
                  <a:moveTo>
                    <a:pt x="4" y="14"/>
                  </a:moveTo>
                  <a:cubicBezTo>
                    <a:pt x="6" y="14"/>
                    <a:pt x="7" y="14"/>
                    <a:pt x="9" y="12"/>
                  </a:cubicBezTo>
                  <a:cubicBezTo>
                    <a:pt x="10" y="7"/>
                    <a:pt x="8" y="2"/>
                    <a:pt x="2" y="0"/>
                  </a:cubicBezTo>
                  <a:cubicBezTo>
                    <a:pt x="0" y="3"/>
                    <a:pt x="2" y="6"/>
                    <a:pt x="1" y="10"/>
                  </a:cubicBezTo>
                  <a:cubicBezTo>
                    <a:pt x="0" y="13"/>
                    <a:pt x="3" y="12"/>
                    <a:pt x="4" y="14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49" name="îš1íḍê"/>
            <p:cNvSpPr/>
            <p:nvPr/>
          </p:nvSpPr>
          <p:spPr bwMode="auto">
            <a:xfrm>
              <a:off x="10334" y="1385"/>
              <a:ext cx="52" cy="52"/>
            </a:xfrm>
            <a:custGeom>
              <a:avLst/>
              <a:gdLst>
                <a:gd name="T0" fmla="*/ 7 w 9"/>
                <a:gd name="T1" fmla="*/ 6 h 9"/>
                <a:gd name="T2" fmla="*/ 8 w 9"/>
                <a:gd name="T3" fmla="*/ 1 h 9"/>
                <a:gd name="T4" fmla="*/ 2 w 9"/>
                <a:gd name="T5" fmla="*/ 2 h 9"/>
                <a:gd name="T6" fmla="*/ 0 w 9"/>
                <a:gd name="T7" fmla="*/ 6 h 9"/>
                <a:gd name="T8" fmla="*/ 7 w 9"/>
                <a:gd name="T9" fmla="*/ 6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9">
                  <a:moveTo>
                    <a:pt x="7" y="6"/>
                  </a:moveTo>
                  <a:cubicBezTo>
                    <a:pt x="8" y="4"/>
                    <a:pt x="9" y="2"/>
                    <a:pt x="8" y="1"/>
                  </a:cubicBezTo>
                  <a:cubicBezTo>
                    <a:pt x="6" y="0"/>
                    <a:pt x="4" y="2"/>
                    <a:pt x="2" y="2"/>
                  </a:cubicBezTo>
                  <a:cubicBezTo>
                    <a:pt x="0" y="3"/>
                    <a:pt x="0" y="5"/>
                    <a:pt x="0" y="6"/>
                  </a:cubicBezTo>
                  <a:cubicBezTo>
                    <a:pt x="1" y="9"/>
                    <a:pt x="4" y="8"/>
                    <a:pt x="7" y="6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50" name="íŝliḓê"/>
            <p:cNvSpPr/>
            <p:nvPr/>
          </p:nvSpPr>
          <p:spPr bwMode="auto">
            <a:xfrm>
              <a:off x="10250" y="1459"/>
              <a:ext cx="152" cy="154"/>
            </a:xfrm>
            <a:custGeom>
              <a:avLst/>
              <a:gdLst>
                <a:gd name="T0" fmla="*/ 6 w 27"/>
                <a:gd name="T1" fmla="*/ 10 h 27"/>
                <a:gd name="T2" fmla="*/ 14 w 27"/>
                <a:gd name="T3" fmla="*/ 14 h 27"/>
                <a:gd name="T4" fmla="*/ 9 w 27"/>
                <a:gd name="T5" fmla="*/ 18 h 27"/>
                <a:gd name="T6" fmla="*/ 4 w 27"/>
                <a:gd name="T7" fmla="*/ 16 h 27"/>
                <a:gd name="T8" fmla="*/ 2 w 27"/>
                <a:gd name="T9" fmla="*/ 17 h 27"/>
                <a:gd name="T10" fmla="*/ 8 w 27"/>
                <a:gd name="T11" fmla="*/ 27 h 27"/>
                <a:gd name="T12" fmla="*/ 22 w 27"/>
                <a:gd name="T13" fmla="*/ 17 h 27"/>
                <a:gd name="T14" fmla="*/ 25 w 27"/>
                <a:gd name="T15" fmla="*/ 18 h 27"/>
                <a:gd name="T16" fmla="*/ 26 w 27"/>
                <a:gd name="T17" fmla="*/ 16 h 27"/>
                <a:gd name="T18" fmla="*/ 24 w 27"/>
                <a:gd name="T19" fmla="*/ 14 h 27"/>
                <a:gd name="T20" fmla="*/ 24 w 27"/>
                <a:gd name="T21" fmla="*/ 11 h 27"/>
                <a:gd name="T22" fmla="*/ 23 w 27"/>
                <a:gd name="T23" fmla="*/ 9 h 27"/>
                <a:gd name="T24" fmla="*/ 19 w 27"/>
                <a:gd name="T25" fmla="*/ 12 h 27"/>
                <a:gd name="T26" fmla="*/ 11 w 27"/>
                <a:gd name="T27" fmla="*/ 7 h 27"/>
                <a:gd name="T28" fmla="*/ 4 w 27"/>
                <a:gd name="T29" fmla="*/ 2 h 27"/>
                <a:gd name="T30" fmla="*/ 0 w 27"/>
                <a:gd name="T31" fmla="*/ 3 h 27"/>
                <a:gd name="T32" fmla="*/ 6 w 27"/>
                <a:gd name="T33" fmla="*/ 1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" h="27">
                  <a:moveTo>
                    <a:pt x="6" y="10"/>
                  </a:moveTo>
                  <a:cubicBezTo>
                    <a:pt x="9" y="11"/>
                    <a:pt x="12" y="12"/>
                    <a:pt x="14" y="14"/>
                  </a:cubicBezTo>
                  <a:cubicBezTo>
                    <a:pt x="14" y="15"/>
                    <a:pt x="11" y="17"/>
                    <a:pt x="9" y="18"/>
                  </a:cubicBezTo>
                  <a:cubicBezTo>
                    <a:pt x="7" y="19"/>
                    <a:pt x="6" y="16"/>
                    <a:pt x="4" y="16"/>
                  </a:cubicBezTo>
                  <a:cubicBezTo>
                    <a:pt x="3" y="15"/>
                    <a:pt x="2" y="15"/>
                    <a:pt x="2" y="17"/>
                  </a:cubicBezTo>
                  <a:cubicBezTo>
                    <a:pt x="4" y="20"/>
                    <a:pt x="4" y="25"/>
                    <a:pt x="8" y="27"/>
                  </a:cubicBezTo>
                  <a:cubicBezTo>
                    <a:pt x="13" y="23"/>
                    <a:pt x="17" y="20"/>
                    <a:pt x="22" y="17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6" y="18"/>
                    <a:pt x="27" y="17"/>
                    <a:pt x="26" y="16"/>
                  </a:cubicBezTo>
                  <a:cubicBezTo>
                    <a:pt x="26" y="16"/>
                    <a:pt x="25" y="14"/>
                    <a:pt x="24" y="14"/>
                  </a:cubicBezTo>
                  <a:cubicBezTo>
                    <a:pt x="24" y="11"/>
                    <a:pt x="24" y="11"/>
                    <a:pt x="24" y="11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2" y="10"/>
                    <a:pt x="20" y="11"/>
                    <a:pt x="19" y="12"/>
                  </a:cubicBezTo>
                  <a:cubicBezTo>
                    <a:pt x="16" y="10"/>
                    <a:pt x="13" y="9"/>
                    <a:pt x="11" y="7"/>
                  </a:cubicBezTo>
                  <a:cubicBezTo>
                    <a:pt x="8" y="6"/>
                    <a:pt x="6" y="4"/>
                    <a:pt x="4" y="2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9"/>
                    <a:pt x="3" y="10"/>
                    <a:pt x="6" y="10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51" name="iṡļiḍe"/>
            <p:cNvSpPr/>
            <p:nvPr/>
          </p:nvSpPr>
          <p:spPr bwMode="auto">
            <a:xfrm>
              <a:off x="10312" y="1368"/>
              <a:ext cx="305" cy="188"/>
            </a:xfrm>
            <a:custGeom>
              <a:avLst/>
              <a:gdLst>
                <a:gd name="T0" fmla="*/ 52 w 54"/>
                <a:gd name="T1" fmla="*/ 10 h 33"/>
                <a:gd name="T2" fmla="*/ 41 w 54"/>
                <a:gd name="T3" fmla="*/ 13 h 33"/>
                <a:gd name="T4" fmla="*/ 37 w 54"/>
                <a:gd name="T5" fmla="*/ 11 h 33"/>
                <a:gd name="T6" fmla="*/ 35 w 54"/>
                <a:gd name="T7" fmla="*/ 12 h 33"/>
                <a:gd name="T8" fmla="*/ 29 w 54"/>
                <a:gd name="T9" fmla="*/ 15 h 33"/>
                <a:gd name="T10" fmla="*/ 28 w 54"/>
                <a:gd name="T11" fmla="*/ 13 h 33"/>
                <a:gd name="T12" fmla="*/ 23 w 54"/>
                <a:gd name="T13" fmla="*/ 15 h 33"/>
                <a:gd name="T14" fmla="*/ 19 w 54"/>
                <a:gd name="T15" fmla="*/ 15 h 33"/>
                <a:gd name="T16" fmla="*/ 26 w 54"/>
                <a:gd name="T17" fmla="*/ 0 h 33"/>
                <a:gd name="T18" fmla="*/ 19 w 54"/>
                <a:gd name="T19" fmla="*/ 6 h 33"/>
                <a:gd name="T20" fmla="*/ 14 w 54"/>
                <a:gd name="T21" fmla="*/ 10 h 33"/>
                <a:gd name="T22" fmla="*/ 10 w 54"/>
                <a:gd name="T23" fmla="*/ 15 h 33"/>
                <a:gd name="T24" fmla="*/ 17 w 54"/>
                <a:gd name="T25" fmla="*/ 16 h 33"/>
                <a:gd name="T26" fmla="*/ 24 w 54"/>
                <a:gd name="T27" fmla="*/ 19 h 33"/>
                <a:gd name="T28" fmla="*/ 23 w 54"/>
                <a:gd name="T29" fmla="*/ 23 h 33"/>
                <a:gd name="T30" fmla="*/ 3 w 54"/>
                <a:gd name="T31" fmla="*/ 13 h 33"/>
                <a:gd name="T32" fmla="*/ 0 w 54"/>
                <a:gd name="T33" fmla="*/ 15 h 33"/>
                <a:gd name="T34" fmla="*/ 4 w 54"/>
                <a:gd name="T35" fmla="*/ 21 h 33"/>
                <a:gd name="T36" fmla="*/ 8 w 54"/>
                <a:gd name="T37" fmla="*/ 22 h 33"/>
                <a:gd name="T38" fmla="*/ 24 w 54"/>
                <a:gd name="T39" fmla="*/ 27 h 33"/>
                <a:gd name="T40" fmla="*/ 14 w 54"/>
                <a:gd name="T41" fmla="*/ 26 h 33"/>
                <a:gd name="T42" fmla="*/ 21 w 54"/>
                <a:gd name="T43" fmla="*/ 30 h 33"/>
                <a:gd name="T44" fmla="*/ 29 w 54"/>
                <a:gd name="T45" fmla="*/ 33 h 33"/>
                <a:gd name="T46" fmla="*/ 34 w 54"/>
                <a:gd name="T47" fmla="*/ 28 h 33"/>
                <a:gd name="T48" fmla="*/ 45 w 54"/>
                <a:gd name="T49" fmla="*/ 28 h 33"/>
                <a:gd name="T50" fmla="*/ 46 w 54"/>
                <a:gd name="T51" fmla="*/ 23 h 33"/>
                <a:gd name="T52" fmla="*/ 42 w 54"/>
                <a:gd name="T53" fmla="*/ 19 h 33"/>
                <a:gd name="T54" fmla="*/ 43 w 54"/>
                <a:gd name="T55" fmla="*/ 18 h 33"/>
                <a:gd name="T56" fmla="*/ 50 w 54"/>
                <a:gd name="T57" fmla="*/ 17 h 33"/>
                <a:gd name="T58" fmla="*/ 52 w 54"/>
                <a:gd name="T59" fmla="*/ 10 h 33"/>
                <a:gd name="T60" fmla="*/ 38 w 54"/>
                <a:gd name="T61" fmla="*/ 23 h 33"/>
                <a:gd name="T62" fmla="*/ 30 w 54"/>
                <a:gd name="T63" fmla="*/ 24 h 33"/>
                <a:gd name="T64" fmla="*/ 33 w 54"/>
                <a:gd name="T65" fmla="*/ 23 h 33"/>
                <a:gd name="T66" fmla="*/ 35 w 54"/>
                <a:gd name="T67" fmla="*/ 21 h 33"/>
                <a:gd name="T68" fmla="*/ 31 w 54"/>
                <a:gd name="T69" fmla="*/ 20 h 33"/>
                <a:gd name="T70" fmla="*/ 30 w 54"/>
                <a:gd name="T71" fmla="*/ 19 h 33"/>
                <a:gd name="T72" fmla="*/ 33 w 54"/>
                <a:gd name="T73" fmla="*/ 17 h 33"/>
                <a:gd name="T74" fmla="*/ 37 w 54"/>
                <a:gd name="T75" fmla="*/ 17 h 33"/>
                <a:gd name="T76" fmla="*/ 38 w 54"/>
                <a:gd name="T77" fmla="*/ 2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4" h="33">
                  <a:moveTo>
                    <a:pt x="52" y="10"/>
                  </a:moveTo>
                  <a:cubicBezTo>
                    <a:pt x="49" y="11"/>
                    <a:pt x="45" y="11"/>
                    <a:pt x="41" y="13"/>
                  </a:cubicBezTo>
                  <a:cubicBezTo>
                    <a:pt x="39" y="13"/>
                    <a:pt x="38" y="12"/>
                    <a:pt x="37" y="11"/>
                  </a:cubicBezTo>
                  <a:cubicBezTo>
                    <a:pt x="35" y="11"/>
                    <a:pt x="34" y="11"/>
                    <a:pt x="35" y="12"/>
                  </a:cubicBezTo>
                  <a:cubicBezTo>
                    <a:pt x="33" y="14"/>
                    <a:pt x="31" y="15"/>
                    <a:pt x="29" y="15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5" y="12"/>
                    <a:pt x="25" y="14"/>
                    <a:pt x="23" y="15"/>
                  </a:cubicBezTo>
                  <a:cubicBezTo>
                    <a:pt x="23" y="14"/>
                    <a:pt x="19" y="16"/>
                    <a:pt x="19" y="15"/>
                  </a:cubicBezTo>
                  <a:cubicBezTo>
                    <a:pt x="21" y="11"/>
                    <a:pt x="26" y="5"/>
                    <a:pt x="26" y="0"/>
                  </a:cubicBezTo>
                  <a:cubicBezTo>
                    <a:pt x="23" y="0"/>
                    <a:pt x="22" y="3"/>
                    <a:pt x="19" y="6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2" y="12"/>
                    <a:pt x="10" y="13"/>
                    <a:pt x="10" y="15"/>
                  </a:cubicBezTo>
                  <a:cubicBezTo>
                    <a:pt x="12" y="15"/>
                    <a:pt x="14" y="16"/>
                    <a:pt x="17" y="16"/>
                  </a:cubicBezTo>
                  <a:cubicBezTo>
                    <a:pt x="20" y="18"/>
                    <a:pt x="21" y="19"/>
                    <a:pt x="24" y="19"/>
                  </a:cubicBezTo>
                  <a:cubicBezTo>
                    <a:pt x="25" y="21"/>
                    <a:pt x="24" y="22"/>
                    <a:pt x="23" y="23"/>
                  </a:cubicBezTo>
                  <a:cubicBezTo>
                    <a:pt x="16" y="20"/>
                    <a:pt x="9" y="16"/>
                    <a:pt x="3" y="13"/>
                  </a:cubicBezTo>
                  <a:cubicBezTo>
                    <a:pt x="1" y="13"/>
                    <a:pt x="1" y="14"/>
                    <a:pt x="0" y="15"/>
                  </a:cubicBezTo>
                  <a:cubicBezTo>
                    <a:pt x="2" y="17"/>
                    <a:pt x="3" y="20"/>
                    <a:pt x="4" y="21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9" y="22"/>
                    <a:pt x="20" y="25"/>
                    <a:pt x="24" y="27"/>
                  </a:cubicBezTo>
                  <a:cubicBezTo>
                    <a:pt x="23" y="29"/>
                    <a:pt x="15" y="25"/>
                    <a:pt x="14" y="26"/>
                  </a:cubicBezTo>
                  <a:cubicBezTo>
                    <a:pt x="16" y="29"/>
                    <a:pt x="19" y="28"/>
                    <a:pt x="21" y="30"/>
                  </a:cubicBezTo>
                  <a:cubicBezTo>
                    <a:pt x="24" y="31"/>
                    <a:pt x="27" y="32"/>
                    <a:pt x="29" y="33"/>
                  </a:cubicBezTo>
                  <a:cubicBezTo>
                    <a:pt x="31" y="31"/>
                    <a:pt x="32" y="28"/>
                    <a:pt x="34" y="28"/>
                  </a:cubicBezTo>
                  <a:cubicBezTo>
                    <a:pt x="37" y="28"/>
                    <a:pt x="42" y="30"/>
                    <a:pt x="45" y="28"/>
                  </a:cubicBezTo>
                  <a:cubicBezTo>
                    <a:pt x="45" y="26"/>
                    <a:pt x="46" y="24"/>
                    <a:pt x="46" y="23"/>
                  </a:cubicBezTo>
                  <a:cubicBezTo>
                    <a:pt x="45" y="21"/>
                    <a:pt x="42" y="20"/>
                    <a:pt x="42" y="19"/>
                  </a:cubicBezTo>
                  <a:cubicBezTo>
                    <a:pt x="42" y="19"/>
                    <a:pt x="42" y="18"/>
                    <a:pt x="43" y="18"/>
                  </a:cubicBezTo>
                  <a:cubicBezTo>
                    <a:pt x="46" y="18"/>
                    <a:pt x="48" y="18"/>
                    <a:pt x="50" y="17"/>
                  </a:cubicBezTo>
                  <a:cubicBezTo>
                    <a:pt x="51" y="18"/>
                    <a:pt x="54" y="12"/>
                    <a:pt x="52" y="10"/>
                  </a:cubicBezTo>
                  <a:close/>
                  <a:moveTo>
                    <a:pt x="38" y="23"/>
                  </a:moveTo>
                  <a:cubicBezTo>
                    <a:pt x="36" y="24"/>
                    <a:pt x="33" y="24"/>
                    <a:pt x="30" y="24"/>
                  </a:cubicBezTo>
                  <a:cubicBezTo>
                    <a:pt x="29" y="23"/>
                    <a:pt x="32" y="23"/>
                    <a:pt x="33" y="23"/>
                  </a:cubicBezTo>
                  <a:cubicBezTo>
                    <a:pt x="34" y="22"/>
                    <a:pt x="34" y="22"/>
                    <a:pt x="35" y="21"/>
                  </a:cubicBezTo>
                  <a:cubicBezTo>
                    <a:pt x="34" y="20"/>
                    <a:pt x="33" y="19"/>
                    <a:pt x="31" y="20"/>
                  </a:cubicBezTo>
                  <a:cubicBezTo>
                    <a:pt x="30" y="20"/>
                    <a:pt x="29" y="19"/>
                    <a:pt x="30" y="19"/>
                  </a:cubicBezTo>
                  <a:cubicBezTo>
                    <a:pt x="31" y="19"/>
                    <a:pt x="32" y="18"/>
                    <a:pt x="33" y="17"/>
                  </a:cubicBezTo>
                  <a:cubicBezTo>
                    <a:pt x="34" y="17"/>
                    <a:pt x="35" y="17"/>
                    <a:pt x="37" y="17"/>
                  </a:cubicBezTo>
                  <a:cubicBezTo>
                    <a:pt x="37" y="19"/>
                    <a:pt x="39" y="21"/>
                    <a:pt x="38" y="23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52" name="ï$ļïdé"/>
            <p:cNvSpPr/>
            <p:nvPr/>
          </p:nvSpPr>
          <p:spPr bwMode="auto">
            <a:xfrm>
              <a:off x="8754" y="785"/>
              <a:ext cx="1958" cy="1968"/>
            </a:xfrm>
            <a:custGeom>
              <a:avLst/>
              <a:gdLst>
                <a:gd name="T0" fmla="*/ 174 w 347"/>
                <a:gd name="T1" fmla="*/ 0 h 347"/>
                <a:gd name="T2" fmla="*/ 0 w 347"/>
                <a:gd name="T3" fmla="*/ 173 h 347"/>
                <a:gd name="T4" fmla="*/ 174 w 347"/>
                <a:gd name="T5" fmla="*/ 347 h 347"/>
                <a:gd name="T6" fmla="*/ 347 w 347"/>
                <a:gd name="T7" fmla="*/ 173 h 347"/>
                <a:gd name="T8" fmla="*/ 174 w 347"/>
                <a:gd name="T9" fmla="*/ 0 h 347"/>
                <a:gd name="T10" fmla="*/ 174 w 347"/>
                <a:gd name="T11" fmla="*/ 343 h 347"/>
                <a:gd name="T12" fmla="*/ 4 w 347"/>
                <a:gd name="T13" fmla="*/ 173 h 347"/>
                <a:gd name="T14" fmla="*/ 174 w 347"/>
                <a:gd name="T15" fmla="*/ 4 h 347"/>
                <a:gd name="T16" fmla="*/ 343 w 347"/>
                <a:gd name="T17" fmla="*/ 173 h 347"/>
                <a:gd name="T18" fmla="*/ 174 w 347"/>
                <a:gd name="T19" fmla="*/ 343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7" h="347">
                  <a:moveTo>
                    <a:pt x="174" y="0"/>
                  </a:moveTo>
                  <a:cubicBezTo>
                    <a:pt x="78" y="0"/>
                    <a:pt x="0" y="78"/>
                    <a:pt x="0" y="173"/>
                  </a:cubicBezTo>
                  <a:cubicBezTo>
                    <a:pt x="0" y="269"/>
                    <a:pt x="78" y="347"/>
                    <a:pt x="174" y="347"/>
                  </a:cubicBezTo>
                  <a:cubicBezTo>
                    <a:pt x="269" y="347"/>
                    <a:pt x="347" y="269"/>
                    <a:pt x="347" y="173"/>
                  </a:cubicBezTo>
                  <a:cubicBezTo>
                    <a:pt x="347" y="78"/>
                    <a:pt x="269" y="0"/>
                    <a:pt x="174" y="0"/>
                  </a:cubicBezTo>
                  <a:close/>
                  <a:moveTo>
                    <a:pt x="174" y="343"/>
                  </a:moveTo>
                  <a:cubicBezTo>
                    <a:pt x="80" y="343"/>
                    <a:pt x="4" y="267"/>
                    <a:pt x="4" y="173"/>
                  </a:cubicBezTo>
                  <a:cubicBezTo>
                    <a:pt x="4" y="80"/>
                    <a:pt x="80" y="4"/>
                    <a:pt x="174" y="4"/>
                  </a:cubicBezTo>
                  <a:cubicBezTo>
                    <a:pt x="267" y="4"/>
                    <a:pt x="343" y="80"/>
                    <a:pt x="343" y="173"/>
                  </a:cubicBezTo>
                  <a:cubicBezTo>
                    <a:pt x="343" y="267"/>
                    <a:pt x="267" y="343"/>
                    <a:pt x="174" y="343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53" name="íšlíḓe"/>
            <p:cNvSpPr/>
            <p:nvPr/>
          </p:nvSpPr>
          <p:spPr bwMode="auto">
            <a:xfrm>
              <a:off x="9194" y="1221"/>
              <a:ext cx="1085" cy="930"/>
            </a:xfrm>
            <a:custGeom>
              <a:avLst/>
              <a:gdLst>
                <a:gd name="T0" fmla="*/ 28 w 192"/>
                <a:gd name="T1" fmla="*/ 164 h 164"/>
                <a:gd name="T2" fmla="*/ 31 w 192"/>
                <a:gd name="T3" fmla="*/ 164 h 164"/>
                <a:gd name="T4" fmla="*/ 2 w 192"/>
                <a:gd name="T5" fmla="*/ 96 h 164"/>
                <a:gd name="T6" fmla="*/ 96 w 192"/>
                <a:gd name="T7" fmla="*/ 2 h 164"/>
                <a:gd name="T8" fmla="*/ 190 w 192"/>
                <a:gd name="T9" fmla="*/ 96 h 164"/>
                <a:gd name="T10" fmla="*/ 160 w 192"/>
                <a:gd name="T11" fmla="*/ 164 h 164"/>
                <a:gd name="T12" fmla="*/ 163 w 192"/>
                <a:gd name="T13" fmla="*/ 164 h 164"/>
                <a:gd name="T14" fmla="*/ 192 w 192"/>
                <a:gd name="T15" fmla="*/ 96 h 164"/>
                <a:gd name="T16" fmla="*/ 96 w 192"/>
                <a:gd name="T17" fmla="*/ 0 h 164"/>
                <a:gd name="T18" fmla="*/ 0 w 192"/>
                <a:gd name="T19" fmla="*/ 96 h 164"/>
                <a:gd name="T20" fmla="*/ 28 w 192"/>
                <a:gd name="T21" fmla="*/ 164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2" h="164">
                  <a:moveTo>
                    <a:pt x="28" y="164"/>
                  </a:moveTo>
                  <a:cubicBezTo>
                    <a:pt x="31" y="164"/>
                    <a:pt x="31" y="164"/>
                    <a:pt x="31" y="164"/>
                  </a:cubicBezTo>
                  <a:cubicBezTo>
                    <a:pt x="13" y="147"/>
                    <a:pt x="2" y="123"/>
                    <a:pt x="2" y="96"/>
                  </a:cubicBezTo>
                  <a:cubicBezTo>
                    <a:pt x="2" y="45"/>
                    <a:pt x="44" y="2"/>
                    <a:pt x="96" y="2"/>
                  </a:cubicBezTo>
                  <a:cubicBezTo>
                    <a:pt x="147" y="2"/>
                    <a:pt x="190" y="45"/>
                    <a:pt x="190" y="96"/>
                  </a:cubicBezTo>
                  <a:cubicBezTo>
                    <a:pt x="190" y="123"/>
                    <a:pt x="178" y="147"/>
                    <a:pt x="160" y="164"/>
                  </a:cubicBezTo>
                  <a:cubicBezTo>
                    <a:pt x="163" y="164"/>
                    <a:pt x="163" y="164"/>
                    <a:pt x="163" y="164"/>
                  </a:cubicBezTo>
                  <a:cubicBezTo>
                    <a:pt x="181" y="147"/>
                    <a:pt x="192" y="123"/>
                    <a:pt x="192" y="96"/>
                  </a:cubicBezTo>
                  <a:cubicBezTo>
                    <a:pt x="192" y="43"/>
                    <a:pt x="148" y="0"/>
                    <a:pt x="96" y="0"/>
                  </a:cubicBezTo>
                  <a:cubicBezTo>
                    <a:pt x="43" y="0"/>
                    <a:pt x="0" y="43"/>
                    <a:pt x="0" y="96"/>
                  </a:cubicBezTo>
                  <a:cubicBezTo>
                    <a:pt x="0" y="123"/>
                    <a:pt x="11" y="147"/>
                    <a:pt x="28" y="164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54" name="ïṣļïḍê"/>
            <p:cNvSpPr/>
            <p:nvPr/>
          </p:nvSpPr>
          <p:spPr bwMode="auto">
            <a:xfrm>
              <a:off x="10401" y="1914"/>
              <a:ext cx="210" cy="114"/>
            </a:xfrm>
            <a:custGeom>
              <a:avLst/>
              <a:gdLst>
                <a:gd name="T0" fmla="*/ 36 w 37"/>
                <a:gd name="T1" fmla="*/ 20 h 20"/>
                <a:gd name="T2" fmla="*/ 22 w 37"/>
                <a:gd name="T3" fmla="*/ 16 h 20"/>
                <a:gd name="T4" fmla="*/ 0 w 37"/>
                <a:gd name="T5" fmla="*/ 20 h 20"/>
                <a:gd name="T6" fmla="*/ 1 w 37"/>
                <a:gd name="T7" fmla="*/ 16 h 20"/>
                <a:gd name="T8" fmla="*/ 12 w 37"/>
                <a:gd name="T9" fmla="*/ 14 h 20"/>
                <a:gd name="T10" fmla="*/ 19 w 37"/>
                <a:gd name="T11" fmla="*/ 14 h 20"/>
                <a:gd name="T12" fmla="*/ 13 w 37"/>
                <a:gd name="T13" fmla="*/ 10 h 20"/>
                <a:gd name="T14" fmla="*/ 5 w 37"/>
                <a:gd name="T15" fmla="*/ 3 h 20"/>
                <a:gd name="T16" fmla="*/ 6 w 37"/>
                <a:gd name="T17" fmla="*/ 0 h 20"/>
                <a:gd name="T18" fmla="*/ 23 w 37"/>
                <a:gd name="T19" fmla="*/ 13 h 20"/>
                <a:gd name="T20" fmla="*/ 37 w 37"/>
                <a:gd name="T21" fmla="*/ 17 h 20"/>
                <a:gd name="T22" fmla="*/ 36 w 37"/>
                <a:gd name="T23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7" h="20">
                  <a:moveTo>
                    <a:pt x="36" y="20"/>
                  </a:moveTo>
                  <a:cubicBezTo>
                    <a:pt x="22" y="16"/>
                    <a:pt x="22" y="16"/>
                    <a:pt x="22" y="16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4" y="14"/>
                    <a:pt x="17" y="14"/>
                    <a:pt x="19" y="14"/>
                  </a:cubicBezTo>
                  <a:cubicBezTo>
                    <a:pt x="17" y="13"/>
                    <a:pt x="15" y="11"/>
                    <a:pt x="13" y="10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3" y="13"/>
                    <a:pt x="23" y="13"/>
                    <a:pt x="23" y="13"/>
                  </a:cubicBezTo>
                  <a:cubicBezTo>
                    <a:pt x="37" y="17"/>
                    <a:pt x="37" y="17"/>
                    <a:pt x="37" y="17"/>
                  </a:cubicBezTo>
                  <a:lnTo>
                    <a:pt x="36" y="20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</p:grpSp>
      <p:sp>
        <p:nvSpPr>
          <p:cNvPr id="14" name="椭圆 13"/>
          <p:cNvSpPr/>
          <p:nvPr/>
        </p:nvSpPr>
        <p:spPr>
          <a:xfrm>
            <a:off x="1939336" y="2420811"/>
            <a:ext cx="1592179" cy="1592179"/>
          </a:xfrm>
          <a:prstGeom prst="ellipse">
            <a:avLst/>
          </a:prstGeom>
          <a:solidFill>
            <a:srgbClr val="1F4D8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sz="9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801043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D6C8F6DF-EABF-A0A2-5994-B96D50196DC9}"/>
              </a:ext>
            </a:extLst>
          </p:cNvPr>
          <p:cNvGrpSpPr/>
          <p:nvPr/>
        </p:nvGrpSpPr>
        <p:grpSpPr>
          <a:xfrm>
            <a:off x="0" y="-77584"/>
            <a:ext cx="12192000" cy="1162105"/>
            <a:chOff x="0" y="-47031"/>
            <a:chExt cx="12192000" cy="1445342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3151F1AA-537B-7B6E-C316-F9E93ED1A7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78925"/>
            <a:stretch/>
          </p:blipFill>
          <p:spPr>
            <a:xfrm>
              <a:off x="0" y="-47031"/>
              <a:ext cx="12192000" cy="1445342"/>
            </a:xfrm>
            <a:prstGeom prst="rect">
              <a:avLst/>
            </a:prstGeom>
          </p:spPr>
        </p:pic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B18E5703-AAE0-3FBC-DA74-A0A08AC2AF83}"/>
                </a:ext>
              </a:extLst>
            </p:cNvPr>
            <p:cNvSpPr/>
            <p:nvPr/>
          </p:nvSpPr>
          <p:spPr>
            <a:xfrm>
              <a:off x="497840" y="254000"/>
              <a:ext cx="7630160" cy="635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zh-CN" altLang="en-US" sz="3600" b="1" dirty="0">
                  <a:solidFill>
                    <a:srgbClr val="1B4975"/>
                  </a:solidFill>
                  <a:latin typeface="+mn-ea"/>
                </a:rPr>
                <a:t>后续计划</a:t>
              </a:r>
              <a:endParaRPr lang="zh-CN" altLang="en-US" sz="3600" b="1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231830" y="1326560"/>
            <a:ext cx="11728340" cy="45270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</a:pPr>
            <a:r>
              <a:rPr lang="zh-CN" altLang="en-US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小组成员主要分工</a:t>
            </a:r>
            <a:endParaRPr lang="en-US" altLang="zh-CN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</a:pPr>
            <a:r>
              <a:rPr lang="zh-CN" altLang="en-US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仇选凯</a:t>
            </a:r>
            <a:endParaRPr lang="en-US" altLang="zh-CN" sz="1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altLang="zh-CN" sz="1600" dirty="0" err="1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Controlnet</a:t>
            </a:r>
            <a:r>
              <a:rPr lang="zh-CN" altLang="en-US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模型训练；后续调整模型超参数以对模型进行微调，优化模型。</a:t>
            </a:r>
            <a:endParaRPr lang="en-US" altLang="zh-CN" sz="1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lang="zh-CN" altLang="en-US" sz="1600" dirty="0">
                <a:solidFill>
                  <a:srgbClr val="5B9BD5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沈艺童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50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altLang="zh-CN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Prompt demos</a:t>
            </a:r>
            <a:r>
              <a:rPr lang="zh-CN" altLang="en-US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，</a:t>
            </a:r>
            <a:r>
              <a:rPr lang="en-US" altLang="zh-CN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Prompt weighting</a:t>
            </a:r>
            <a:r>
              <a:rPr lang="zh-CN" altLang="en-US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，像素质量指标代码；</a:t>
            </a:r>
            <a:endParaRPr lang="en-US" altLang="zh-CN" sz="1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程宋涛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50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altLang="zh-CN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Prompt adjustment</a:t>
            </a:r>
            <a:r>
              <a:rPr lang="zh-CN" altLang="en-US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，</a:t>
            </a:r>
            <a:r>
              <a:rPr lang="en-US" altLang="zh-CN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Prompt weighting</a:t>
            </a:r>
            <a:r>
              <a:rPr lang="zh-CN" altLang="en-US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，生成图像质量指标代码；</a:t>
            </a:r>
            <a:endParaRPr lang="en-US" altLang="zh-CN" sz="1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</a:pPr>
            <a:r>
              <a:rPr lang="zh-CN" altLang="en-US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邱原</a:t>
            </a: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altLang="zh-CN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CogVLM</a:t>
            </a:r>
            <a:r>
              <a:rPr lang="zh-CN" altLang="en-US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模型的部署于调试；</a:t>
            </a:r>
            <a:endParaRPr lang="en-US" altLang="zh-CN" sz="1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endParaRPr lang="en-US" altLang="zh-CN" sz="1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endParaRPr lang="en-US" altLang="zh-CN" sz="1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endParaRPr lang="en-US" altLang="zh-CN" sz="1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72187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矩形 38">
            <a:extLst>
              <a:ext uri="{FF2B5EF4-FFF2-40B4-BE49-F238E27FC236}">
                <a16:creationId xmlns:a16="http://schemas.microsoft.com/office/drawing/2014/main" id="{AE83B32B-A45C-4753-904A-B627B2B0C2FD}"/>
              </a:ext>
            </a:extLst>
          </p:cNvPr>
          <p:cNvSpPr/>
          <p:nvPr/>
        </p:nvSpPr>
        <p:spPr>
          <a:xfrm>
            <a:off x="1" y="481263"/>
            <a:ext cx="12192000" cy="72000"/>
          </a:xfrm>
          <a:prstGeom prst="rect">
            <a:avLst/>
          </a:prstGeom>
          <a:solidFill>
            <a:srgbClr val="003F87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18209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27" name="图形 26">
            <a:extLst>
              <a:ext uri="{FF2B5EF4-FFF2-40B4-BE49-F238E27FC236}">
                <a16:creationId xmlns:a16="http://schemas.microsoft.com/office/drawing/2014/main" id="{BE4DA2D0-E8C9-424F-9FA5-FE5E01E0C3D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3661" y="98896"/>
            <a:ext cx="1251222" cy="347019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62BE7105-9C1A-4266-8F72-97854D208422}"/>
              </a:ext>
            </a:extLst>
          </p:cNvPr>
          <p:cNvSpPr/>
          <p:nvPr/>
        </p:nvSpPr>
        <p:spPr>
          <a:xfrm>
            <a:off x="473661" y="588611"/>
            <a:ext cx="1736539" cy="525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文献参考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73661" y="1149616"/>
            <a:ext cx="10527714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[1] R. Gupta et al., ‘Creating xBD: A Dataset for Assessing Building Damage from Satellite Imagery’, in Proceedings of the IEEE/CVF Conference on Computer Vision and Pattern Recognition Workshops, 2019, pp. 10–17. </a:t>
            </a:r>
            <a:endParaRPr lang="en-US" altLang="zh-CN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[2] S. Khanna et al., ‘DiffusionSat: A Generative Foundation Model for Satellite Imagery’, presented at the The Twelfth International Conference on Learning Representations, Oct. 2023. </a:t>
            </a:r>
            <a:endParaRPr lang="en-US" altLang="zh-CN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[3] P. Esser et al., ‘Scaling Rectified Flow Transformers for High-Resolution Image Synthesis’, presented at the Forty-first International Conference on Machine Learning, Jun. 2024.</a:t>
            </a:r>
          </a:p>
          <a:p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[4] A. Sauer, D. Lorenz, A. Blattmann, and R. Rombach, ‘Adversarial Diffusion Distillation’, Nov. 28, 2023, arXiv: arXiv:2311.17042.</a:t>
            </a:r>
          </a:p>
          <a:p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[5] D. Podell et al., ‘SDXL: Improving Latent Diffusion Models for High-Resolution Image Synthesis’, presented at the The Twelfth International Conference on Learning Representations, Oct. 2023. </a:t>
            </a:r>
            <a:endParaRPr lang="en-US" altLang="zh-CN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[6] R. Rombach, A. Blattmann, D. Lorenz, P. Esser, and B. Ommer, ‘High-Resolution Image Synthesis With Latent Diffusion Models’, presented at the Proceedings of the IEEE/CVF Conference on Computer Vision and Pattern Recognition, 2022, pp. 10684–10695. </a:t>
            </a:r>
            <a:endParaRPr lang="en-US" altLang="zh-CN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[7] M. Li, T. Yang, H. Kuang, J. Wu, Z. Wang, X. Xiao, and C. Chen, "ControlNet++: Improving Conditional Controls with Efficient Consistency Feedback," in European Conference on Computer Vision, 2024.</a:t>
            </a:r>
          </a:p>
          <a:p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[8] L. Zhang, A. Rao, and M. Agrawala, ‘Adding Conditional Control to Text-to-Image Diffusion Models’, in 2023 IEEE/CVF International Conference on Computer Vision (ICCV), Oct. 2023, pp. 3813–3824. </a:t>
            </a:r>
            <a:endParaRPr lang="en-US" altLang="zh-CN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[9] S. Zhao et al., ‘Uni-ControlNet: All-in-One Control to Text-to-Image Diffusion Models’, in Neural Information Processing Systems, Curran Associates, Inc., 2023, pp. 11127–11150. </a:t>
            </a:r>
            <a:endParaRPr lang="en-US" altLang="zh-CN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[10] R. </a:t>
            </a:r>
            <a:r>
              <a:rPr lang="en-US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Hänsch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 et al., ‘</a:t>
            </a:r>
            <a:r>
              <a:rPr lang="en-US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SpaceNet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 8 - The Detection of Flooded Roads and Buildings’, presented at the Proceedings of the IEEE/CVF Conference on Computer Vision and Pattern Recognition, 2022, pp. 1472–1480. </a:t>
            </a:r>
          </a:p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[11] G. Christie, N. </a:t>
            </a:r>
            <a:r>
              <a:rPr lang="en-US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Fendley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, J. Wilson, and R. Mukherjee, ‘Functional Map of the World’, presented at the Proceedings of the IEEE Conference on Computer Vision and Pattern Recognition, 2018, pp. 6172–6180. </a:t>
            </a:r>
          </a:p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[12] M. </a:t>
            </a:r>
            <a:r>
              <a:rPr lang="en-US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Heusel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, H. </a:t>
            </a:r>
            <a:r>
              <a:rPr lang="en-US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Ramsauer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, T. </a:t>
            </a:r>
            <a:r>
              <a:rPr lang="en-US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Unterthiner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, B. Nessler, and S. </a:t>
            </a:r>
            <a:r>
              <a:rPr lang="en-US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Hochreiter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, ‘GANs Trained by a Two Time-Scale Update Rule Converge to a Local Nash Equilibrium’, in Advances in Neural Information Processing Systems, Curran Associates, Inc., 2017. </a:t>
            </a:r>
          </a:p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[13] T. </a:t>
            </a:r>
            <a:r>
              <a:rPr lang="en-US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Salimans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 et al., ‘Improved Techniques for Training GANs’, in Advances in Neural Information Processing Systems, Curran Associates, Inc., 2016. </a:t>
            </a:r>
          </a:p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[14] A. Radford et al., ‘Learning Transferable Visual Models From Natural Language Supervision’, in Proceedings of the 38th International Conference on Machine Learning, PMLR, Jul. 2021, pp. 8748–8763. </a:t>
            </a:r>
          </a:p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[15] Z. Wang, A. C. </a:t>
            </a:r>
            <a:r>
              <a:rPr lang="en-US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Bovik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, H. R. Sheikh, and E. P. </a:t>
            </a:r>
            <a:r>
              <a:rPr lang="en-US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Simoncelli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, ‘Image quality assessment: from error visibility to structural similarity’, IEEE Transactions on Image Processing, vol. 13, no. 4, pp. 600–612, Apr. 2004.</a:t>
            </a:r>
          </a:p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[16 R. Zhang, P. Isola, A. A. </a:t>
            </a:r>
            <a:r>
              <a:rPr lang="en-US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Efros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, E. </a:t>
            </a:r>
            <a:r>
              <a:rPr lang="en-US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Shechtman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, and O. Wang, ‘The Unreasonable Effectiveness of Deep Features as a Perceptual Metric’, presented at the Proceedings of the IEEE Conference on Computer Vision and Pattern Recognition, 2018, pp. 586–595.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691044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45805" y="294968"/>
            <a:ext cx="1961536" cy="1696064"/>
          </a:xfrm>
          <a:prstGeom prst="rect">
            <a:avLst/>
          </a:pr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9984658" y="4866967"/>
            <a:ext cx="1961536" cy="1696064"/>
          </a:xfrm>
          <a:prstGeom prst="rect">
            <a:avLst/>
          </a:pr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圆角矩形 5"/>
          <p:cNvSpPr/>
          <p:nvPr/>
        </p:nvSpPr>
        <p:spPr>
          <a:xfrm>
            <a:off x="403122" y="449825"/>
            <a:ext cx="11385755" cy="5958349"/>
          </a:xfrm>
          <a:prstGeom prst="roundRect">
            <a:avLst>
              <a:gd name="adj" fmla="val 1568"/>
            </a:avLst>
          </a:prstGeom>
          <a:solidFill>
            <a:schemeClr val="bg1"/>
          </a:solidFill>
          <a:ln>
            <a:noFill/>
          </a:ln>
          <a:effectLst>
            <a:glow rad="228600">
              <a:srgbClr val="02615A">
                <a:alpha val="3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6" name="组合 85"/>
          <p:cNvGrpSpPr/>
          <p:nvPr/>
        </p:nvGrpSpPr>
        <p:grpSpPr>
          <a:xfrm>
            <a:off x="10581005" y="789940"/>
            <a:ext cx="766445" cy="770255"/>
            <a:chOff x="8754" y="785"/>
            <a:chExt cx="1958" cy="1968"/>
          </a:xfrm>
        </p:grpSpPr>
        <p:sp>
          <p:nvSpPr>
            <p:cNvPr id="2" name="íṡḷîḍê"/>
            <p:cNvSpPr/>
            <p:nvPr/>
          </p:nvSpPr>
          <p:spPr bwMode="auto">
            <a:xfrm>
              <a:off x="9285" y="1408"/>
              <a:ext cx="897" cy="828"/>
            </a:xfrm>
            <a:custGeom>
              <a:avLst/>
              <a:gdLst>
                <a:gd name="T0" fmla="*/ 154 w 159"/>
                <a:gd name="T1" fmla="*/ 43 h 146"/>
                <a:gd name="T2" fmla="*/ 133 w 159"/>
                <a:gd name="T3" fmla="*/ 41 h 146"/>
                <a:gd name="T4" fmla="*/ 159 w 159"/>
                <a:gd name="T5" fmla="*/ 25 h 146"/>
                <a:gd name="T6" fmla="*/ 133 w 159"/>
                <a:gd name="T7" fmla="*/ 24 h 146"/>
                <a:gd name="T8" fmla="*/ 97 w 159"/>
                <a:gd name="T9" fmla="*/ 38 h 146"/>
                <a:gd name="T10" fmla="*/ 106 w 159"/>
                <a:gd name="T11" fmla="*/ 24 h 146"/>
                <a:gd name="T12" fmla="*/ 72 w 159"/>
                <a:gd name="T13" fmla="*/ 34 h 146"/>
                <a:gd name="T14" fmla="*/ 66 w 159"/>
                <a:gd name="T15" fmla="*/ 36 h 146"/>
                <a:gd name="T16" fmla="*/ 0 w 159"/>
                <a:gd name="T17" fmla="*/ 23 h 146"/>
                <a:gd name="T18" fmla="*/ 28 w 159"/>
                <a:gd name="T19" fmla="*/ 34 h 146"/>
                <a:gd name="T20" fmla="*/ 30 w 159"/>
                <a:gd name="T21" fmla="*/ 41 h 146"/>
                <a:gd name="T22" fmla="*/ 11 w 159"/>
                <a:gd name="T23" fmla="*/ 40 h 146"/>
                <a:gd name="T24" fmla="*/ 41 w 159"/>
                <a:gd name="T25" fmla="*/ 60 h 146"/>
                <a:gd name="T26" fmla="*/ 24 w 159"/>
                <a:gd name="T27" fmla="*/ 60 h 146"/>
                <a:gd name="T28" fmla="*/ 46 w 159"/>
                <a:gd name="T29" fmla="*/ 79 h 146"/>
                <a:gd name="T30" fmla="*/ 35 w 159"/>
                <a:gd name="T31" fmla="*/ 78 h 146"/>
                <a:gd name="T32" fmla="*/ 54 w 159"/>
                <a:gd name="T33" fmla="*/ 92 h 146"/>
                <a:gd name="T34" fmla="*/ 54 w 159"/>
                <a:gd name="T35" fmla="*/ 96 h 146"/>
                <a:gd name="T36" fmla="*/ 46 w 159"/>
                <a:gd name="T37" fmla="*/ 96 h 146"/>
                <a:gd name="T38" fmla="*/ 64 w 159"/>
                <a:gd name="T39" fmla="*/ 108 h 146"/>
                <a:gd name="T40" fmla="*/ 64 w 159"/>
                <a:gd name="T41" fmla="*/ 114 h 146"/>
                <a:gd name="T42" fmla="*/ 60 w 159"/>
                <a:gd name="T43" fmla="*/ 115 h 146"/>
                <a:gd name="T44" fmla="*/ 81 w 159"/>
                <a:gd name="T45" fmla="*/ 146 h 146"/>
                <a:gd name="T46" fmla="*/ 103 w 159"/>
                <a:gd name="T47" fmla="*/ 117 h 146"/>
                <a:gd name="T48" fmla="*/ 98 w 159"/>
                <a:gd name="T49" fmla="*/ 114 h 146"/>
                <a:gd name="T50" fmla="*/ 99 w 159"/>
                <a:gd name="T51" fmla="*/ 107 h 146"/>
                <a:gd name="T52" fmla="*/ 115 w 159"/>
                <a:gd name="T53" fmla="*/ 97 h 146"/>
                <a:gd name="T54" fmla="*/ 112 w 159"/>
                <a:gd name="T55" fmla="*/ 92 h 146"/>
                <a:gd name="T56" fmla="*/ 131 w 159"/>
                <a:gd name="T57" fmla="*/ 79 h 146"/>
                <a:gd name="T58" fmla="*/ 119 w 159"/>
                <a:gd name="T59" fmla="*/ 79 h 146"/>
                <a:gd name="T60" fmla="*/ 117 w 159"/>
                <a:gd name="T61" fmla="*/ 75 h 146"/>
                <a:gd name="T62" fmla="*/ 141 w 159"/>
                <a:gd name="T63" fmla="*/ 59 h 146"/>
                <a:gd name="T64" fmla="*/ 125 w 159"/>
                <a:gd name="T65" fmla="*/ 58 h 146"/>
                <a:gd name="T66" fmla="*/ 124 w 159"/>
                <a:gd name="T67" fmla="*/ 54 h 146"/>
                <a:gd name="T68" fmla="*/ 154 w 159"/>
                <a:gd name="T69" fmla="*/ 4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59" h="146">
                  <a:moveTo>
                    <a:pt x="154" y="43"/>
                  </a:moveTo>
                  <a:cubicBezTo>
                    <a:pt x="133" y="41"/>
                    <a:pt x="133" y="41"/>
                    <a:pt x="133" y="41"/>
                  </a:cubicBezTo>
                  <a:cubicBezTo>
                    <a:pt x="137" y="34"/>
                    <a:pt x="155" y="37"/>
                    <a:pt x="159" y="25"/>
                  </a:cubicBezTo>
                  <a:cubicBezTo>
                    <a:pt x="133" y="24"/>
                    <a:pt x="133" y="24"/>
                    <a:pt x="133" y="24"/>
                  </a:cubicBezTo>
                  <a:cubicBezTo>
                    <a:pt x="114" y="21"/>
                    <a:pt x="107" y="39"/>
                    <a:pt x="97" y="38"/>
                  </a:cubicBezTo>
                  <a:cubicBezTo>
                    <a:pt x="88" y="29"/>
                    <a:pt x="100" y="28"/>
                    <a:pt x="106" y="24"/>
                  </a:cubicBezTo>
                  <a:cubicBezTo>
                    <a:pt x="80" y="0"/>
                    <a:pt x="72" y="32"/>
                    <a:pt x="72" y="34"/>
                  </a:cubicBezTo>
                  <a:cubicBezTo>
                    <a:pt x="71" y="37"/>
                    <a:pt x="68" y="38"/>
                    <a:pt x="66" y="36"/>
                  </a:cubicBezTo>
                  <a:cubicBezTo>
                    <a:pt x="58" y="12"/>
                    <a:pt x="33" y="22"/>
                    <a:pt x="0" y="23"/>
                  </a:cubicBezTo>
                  <a:cubicBezTo>
                    <a:pt x="8" y="31"/>
                    <a:pt x="17" y="32"/>
                    <a:pt x="28" y="34"/>
                  </a:cubicBezTo>
                  <a:cubicBezTo>
                    <a:pt x="30" y="36"/>
                    <a:pt x="32" y="38"/>
                    <a:pt x="30" y="41"/>
                  </a:cubicBezTo>
                  <a:cubicBezTo>
                    <a:pt x="11" y="40"/>
                    <a:pt x="11" y="40"/>
                    <a:pt x="11" y="40"/>
                  </a:cubicBezTo>
                  <a:cubicBezTo>
                    <a:pt x="19" y="58"/>
                    <a:pt x="35" y="49"/>
                    <a:pt x="41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5" y="75"/>
                    <a:pt x="41" y="68"/>
                    <a:pt x="46" y="79"/>
                  </a:cubicBezTo>
                  <a:cubicBezTo>
                    <a:pt x="35" y="78"/>
                    <a:pt x="35" y="78"/>
                    <a:pt x="35" y="78"/>
                  </a:cubicBezTo>
                  <a:cubicBezTo>
                    <a:pt x="40" y="90"/>
                    <a:pt x="48" y="91"/>
                    <a:pt x="54" y="92"/>
                  </a:cubicBezTo>
                  <a:cubicBezTo>
                    <a:pt x="54" y="96"/>
                    <a:pt x="54" y="96"/>
                    <a:pt x="54" y="96"/>
                  </a:cubicBezTo>
                  <a:cubicBezTo>
                    <a:pt x="46" y="96"/>
                    <a:pt x="46" y="96"/>
                    <a:pt x="46" y="96"/>
                  </a:cubicBezTo>
                  <a:cubicBezTo>
                    <a:pt x="46" y="104"/>
                    <a:pt x="57" y="109"/>
                    <a:pt x="64" y="108"/>
                  </a:cubicBezTo>
                  <a:cubicBezTo>
                    <a:pt x="64" y="114"/>
                    <a:pt x="64" y="114"/>
                    <a:pt x="64" y="114"/>
                  </a:cubicBezTo>
                  <a:cubicBezTo>
                    <a:pt x="60" y="115"/>
                    <a:pt x="60" y="115"/>
                    <a:pt x="60" y="115"/>
                  </a:cubicBezTo>
                  <a:cubicBezTo>
                    <a:pt x="81" y="146"/>
                    <a:pt x="81" y="146"/>
                    <a:pt x="81" y="146"/>
                  </a:cubicBezTo>
                  <a:cubicBezTo>
                    <a:pt x="103" y="117"/>
                    <a:pt x="103" y="117"/>
                    <a:pt x="103" y="117"/>
                  </a:cubicBezTo>
                  <a:cubicBezTo>
                    <a:pt x="98" y="114"/>
                    <a:pt x="98" y="114"/>
                    <a:pt x="98" y="114"/>
                  </a:cubicBezTo>
                  <a:cubicBezTo>
                    <a:pt x="99" y="107"/>
                    <a:pt x="99" y="107"/>
                    <a:pt x="99" y="107"/>
                  </a:cubicBezTo>
                  <a:cubicBezTo>
                    <a:pt x="105" y="108"/>
                    <a:pt x="111" y="106"/>
                    <a:pt x="115" y="97"/>
                  </a:cubicBezTo>
                  <a:cubicBezTo>
                    <a:pt x="114" y="95"/>
                    <a:pt x="99" y="99"/>
                    <a:pt x="112" y="92"/>
                  </a:cubicBezTo>
                  <a:cubicBezTo>
                    <a:pt x="120" y="91"/>
                    <a:pt x="125" y="85"/>
                    <a:pt x="131" y="79"/>
                  </a:cubicBezTo>
                  <a:cubicBezTo>
                    <a:pt x="119" y="79"/>
                    <a:pt x="119" y="79"/>
                    <a:pt x="119" y="79"/>
                  </a:cubicBezTo>
                  <a:cubicBezTo>
                    <a:pt x="117" y="78"/>
                    <a:pt x="116" y="76"/>
                    <a:pt x="117" y="75"/>
                  </a:cubicBezTo>
                  <a:cubicBezTo>
                    <a:pt x="125" y="74"/>
                    <a:pt x="137" y="70"/>
                    <a:pt x="141" y="59"/>
                  </a:cubicBezTo>
                  <a:cubicBezTo>
                    <a:pt x="125" y="58"/>
                    <a:pt x="125" y="58"/>
                    <a:pt x="125" y="58"/>
                  </a:cubicBezTo>
                  <a:cubicBezTo>
                    <a:pt x="122" y="57"/>
                    <a:pt x="123" y="55"/>
                    <a:pt x="124" y="54"/>
                  </a:cubicBezTo>
                  <a:cubicBezTo>
                    <a:pt x="134" y="54"/>
                    <a:pt x="145" y="50"/>
                    <a:pt x="154" y="43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3" name="íŝḻiḍè"/>
            <p:cNvSpPr/>
            <p:nvPr/>
          </p:nvSpPr>
          <p:spPr bwMode="auto">
            <a:xfrm>
              <a:off x="8856" y="1941"/>
              <a:ext cx="231" cy="183"/>
            </a:xfrm>
            <a:custGeom>
              <a:avLst/>
              <a:gdLst>
                <a:gd name="T0" fmla="*/ 6 w 41"/>
                <a:gd name="T1" fmla="*/ 15 h 32"/>
                <a:gd name="T2" fmla="*/ 9 w 41"/>
                <a:gd name="T3" fmla="*/ 16 h 32"/>
                <a:gd name="T4" fmla="*/ 37 w 41"/>
                <a:gd name="T5" fmla="*/ 18 h 32"/>
                <a:gd name="T6" fmla="*/ 41 w 41"/>
                <a:gd name="T7" fmla="*/ 16 h 32"/>
                <a:gd name="T8" fmla="*/ 32 w 41"/>
                <a:gd name="T9" fmla="*/ 0 h 32"/>
                <a:gd name="T10" fmla="*/ 28 w 41"/>
                <a:gd name="T11" fmla="*/ 1 h 32"/>
                <a:gd name="T12" fmla="*/ 35 w 41"/>
                <a:gd name="T13" fmla="*/ 14 h 32"/>
                <a:gd name="T14" fmla="*/ 30 w 41"/>
                <a:gd name="T15" fmla="*/ 13 h 32"/>
                <a:gd name="T16" fmla="*/ 4 w 41"/>
                <a:gd name="T17" fmla="*/ 12 h 32"/>
                <a:gd name="T18" fmla="*/ 0 w 41"/>
                <a:gd name="T19" fmla="*/ 14 h 32"/>
                <a:gd name="T20" fmla="*/ 10 w 41"/>
                <a:gd name="T21" fmla="*/ 32 h 32"/>
                <a:gd name="T22" fmla="*/ 14 w 41"/>
                <a:gd name="T23" fmla="*/ 30 h 32"/>
                <a:gd name="T24" fmla="*/ 6 w 41"/>
                <a:gd name="T25" fmla="*/ 15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" h="32">
                  <a:moveTo>
                    <a:pt x="6" y="15"/>
                  </a:moveTo>
                  <a:cubicBezTo>
                    <a:pt x="9" y="16"/>
                    <a:pt x="9" y="16"/>
                    <a:pt x="9" y="16"/>
                  </a:cubicBezTo>
                  <a:cubicBezTo>
                    <a:pt x="37" y="18"/>
                    <a:pt x="37" y="18"/>
                    <a:pt x="37" y="18"/>
                  </a:cubicBezTo>
                  <a:cubicBezTo>
                    <a:pt x="41" y="16"/>
                    <a:pt x="41" y="16"/>
                    <a:pt x="41" y="16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28" y="1"/>
                    <a:pt x="28" y="1"/>
                    <a:pt x="28" y="1"/>
                  </a:cubicBezTo>
                  <a:cubicBezTo>
                    <a:pt x="35" y="14"/>
                    <a:pt x="35" y="14"/>
                    <a:pt x="35" y="14"/>
                  </a:cubicBezTo>
                  <a:cubicBezTo>
                    <a:pt x="34" y="14"/>
                    <a:pt x="32" y="14"/>
                    <a:pt x="30" y="13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4" y="30"/>
                    <a:pt x="14" y="30"/>
                    <a:pt x="14" y="30"/>
                  </a:cubicBezTo>
                  <a:lnTo>
                    <a:pt x="6" y="15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11" name="îS1iďê"/>
            <p:cNvSpPr/>
            <p:nvPr/>
          </p:nvSpPr>
          <p:spPr bwMode="auto">
            <a:xfrm>
              <a:off x="8918" y="2054"/>
              <a:ext cx="226" cy="176"/>
            </a:xfrm>
            <a:custGeom>
              <a:avLst/>
              <a:gdLst>
                <a:gd name="T0" fmla="*/ 128 w 131"/>
                <a:gd name="T1" fmla="*/ 46 h 102"/>
                <a:gd name="T2" fmla="*/ 85 w 131"/>
                <a:gd name="T3" fmla="*/ 66 h 102"/>
                <a:gd name="T4" fmla="*/ 66 w 131"/>
                <a:gd name="T5" fmla="*/ 30 h 102"/>
                <a:gd name="T6" fmla="*/ 108 w 131"/>
                <a:gd name="T7" fmla="*/ 10 h 102"/>
                <a:gd name="T8" fmla="*/ 105 w 131"/>
                <a:gd name="T9" fmla="*/ 0 h 102"/>
                <a:gd name="T10" fmla="*/ 0 w 131"/>
                <a:gd name="T11" fmla="*/ 46 h 102"/>
                <a:gd name="T12" fmla="*/ 7 w 131"/>
                <a:gd name="T13" fmla="*/ 56 h 102"/>
                <a:gd name="T14" fmla="*/ 56 w 131"/>
                <a:gd name="T15" fmla="*/ 33 h 102"/>
                <a:gd name="T16" fmla="*/ 72 w 131"/>
                <a:gd name="T17" fmla="*/ 73 h 102"/>
                <a:gd name="T18" fmla="*/ 23 w 131"/>
                <a:gd name="T19" fmla="*/ 92 h 102"/>
                <a:gd name="T20" fmla="*/ 30 w 131"/>
                <a:gd name="T21" fmla="*/ 102 h 102"/>
                <a:gd name="T22" fmla="*/ 131 w 131"/>
                <a:gd name="T23" fmla="*/ 56 h 102"/>
                <a:gd name="T24" fmla="*/ 128 w 131"/>
                <a:gd name="T25" fmla="*/ 46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1" h="102">
                  <a:moveTo>
                    <a:pt x="128" y="46"/>
                  </a:moveTo>
                  <a:lnTo>
                    <a:pt x="85" y="66"/>
                  </a:lnTo>
                  <a:lnTo>
                    <a:pt x="66" y="30"/>
                  </a:lnTo>
                  <a:lnTo>
                    <a:pt x="108" y="10"/>
                  </a:lnTo>
                  <a:lnTo>
                    <a:pt x="105" y="0"/>
                  </a:lnTo>
                  <a:lnTo>
                    <a:pt x="0" y="46"/>
                  </a:lnTo>
                  <a:lnTo>
                    <a:pt x="7" y="56"/>
                  </a:lnTo>
                  <a:lnTo>
                    <a:pt x="56" y="33"/>
                  </a:lnTo>
                  <a:lnTo>
                    <a:pt x="72" y="73"/>
                  </a:lnTo>
                  <a:lnTo>
                    <a:pt x="23" y="92"/>
                  </a:lnTo>
                  <a:lnTo>
                    <a:pt x="30" y="102"/>
                  </a:lnTo>
                  <a:lnTo>
                    <a:pt x="131" y="56"/>
                  </a:lnTo>
                  <a:lnTo>
                    <a:pt x="128" y="46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13" name="i$ḷíḓe"/>
            <p:cNvSpPr/>
            <p:nvPr/>
          </p:nvSpPr>
          <p:spPr bwMode="auto">
            <a:xfrm>
              <a:off x="8980" y="2173"/>
              <a:ext cx="226" cy="176"/>
            </a:xfrm>
            <a:custGeom>
              <a:avLst/>
              <a:gdLst>
                <a:gd name="T0" fmla="*/ 72 w 131"/>
                <a:gd name="T1" fmla="*/ 76 h 102"/>
                <a:gd name="T2" fmla="*/ 85 w 131"/>
                <a:gd name="T3" fmla="*/ 69 h 102"/>
                <a:gd name="T4" fmla="*/ 66 w 131"/>
                <a:gd name="T5" fmla="*/ 30 h 102"/>
                <a:gd name="T6" fmla="*/ 98 w 131"/>
                <a:gd name="T7" fmla="*/ 17 h 102"/>
                <a:gd name="T8" fmla="*/ 118 w 131"/>
                <a:gd name="T9" fmla="*/ 56 h 102"/>
                <a:gd name="T10" fmla="*/ 131 w 131"/>
                <a:gd name="T11" fmla="*/ 53 h 102"/>
                <a:gd name="T12" fmla="*/ 105 w 131"/>
                <a:gd name="T13" fmla="*/ 0 h 102"/>
                <a:gd name="T14" fmla="*/ 0 w 131"/>
                <a:gd name="T15" fmla="*/ 50 h 102"/>
                <a:gd name="T16" fmla="*/ 30 w 131"/>
                <a:gd name="T17" fmla="*/ 102 h 102"/>
                <a:gd name="T18" fmla="*/ 39 w 131"/>
                <a:gd name="T19" fmla="*/ 96 h 102"/>
                <a:gd name="T20" fmla="*/ 20 w 131"/>
                <a:gd name="T21" fmla="*/ 53 h 102"/>
                <a:gd name="T22" fmla="*/ 52 w 131"/>
                <a:gd name="T23" fmla="*/ 36 h 102"/>
                <a:gd name="T24" fmla="*/ 72 w 131"/>
                <a:gd name="T25" fmla="*/ 76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1" h="102">
                  <a:moveTo>
                    <a:pt x="72" y="76"/>
                  </a:moveTo>
                  <a:lnTo>
                    <a:pt x="85" y="69"/>
                  </a:lnTo>
                  <a:lnTo>
                    <a:pt x="66" y="30"/>
                  </a:lnTo>
                  <a:lnTo>
                    <a:pt x="98" y="17"/>
                  </a:lnTo>
                  <a:lnTo>
                    <a:pt x="118" y="56"/>
                  </a:lnTo>
                  <a:lnTo>
                    <a:pt x="131" y="53"/>
                  </a:lnTo>
                  <a:lnTo>
                    <a:pt x="105" y="0"/>
                  </a:lnTo>
                  <a:lnTo>
                    <a:pt x="0" y="50"/>
                  </a:lnTo>
                  <a:lnTo>
                    <a:pt x="30" y="102"/>
                  </a:lnTo>
                  <a:lnTo>
                    <a:pt x="39" y="96"/>
                  </a:lnTo>
                  <a:lnTo>
                    <a:pt x="20" y="53"/>
                  </a:lnTo>
                  <a:lnTo>
                    <a:pt x="52" y="36"/>
                  </a:lnTo>
                  <a:lnTo>
                    <a:pt x="72" y="76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21" name="îş1íḍé"/>
            <p:cNvSpPr/>
            <p:nvPr/>
          </p:nvSpPr>
          <p:spPr bwMode="auto">
            <a:xfrm>
              <a:off x="9070" y="2292"/>
              <a:ext cx="181" cy="131"/>
            </a:xfrm>
            <a:custGeom>
              <a:avLst/>
              <a:gdLst>
                <a:gd name="T0" fmla="*/ 32 w 32"/>
                <a:gd name="T1" fmla="*/ 3 h 23"/>
                <a:gd name="T2" fmla="*/ 30 w 32"/>
                <a:gd name="T3" fmla="*/ 0 h 23"/>
                <a:gd name="T4" fmla="*/ 13 w 32"/>
                <a:gd name="T5" fmla="*/ 16 h 23"/>
                <a:gd name="T6" fmla="*/ 10 w 32"/>
                <a:gd name="T7" fmla="*/ 19 h 23"/>
                <a:gd name="T8" fmla="*/ 7 w 32"/>
                <a:gd name="T9" fmla="*/ 20 h 23"/>
                <a:gd name="T10" fmla="*/ 5 w 32"/>
                <a:gd name="T11" fmla="*/ 19 h 23"/>
                <a:gd name="T12" fmla="*/ 4 w 32"/>
                <a:gd name="T13" fmla="*/ 16 h 23"/>
                <a:gd name="T14" fmla="*/ 7 w 32"/>
                <a:gd name="T15" fmla="*/ 11 h 23"/>
                <a:gd name="T16" fmla="*/ 5 w 32"/>
                <a:gd name="T17" fmla="*/ 10 h 23"/>
                <a:gd name="T18" fmla="*/ 0 w 32"/>
                <a:gd name="T19" fmla="*/ 16 h 23"/>
                <a:gd name="T20" fmla="*/ 2 w 32"/>
                <a:gd name="T21" fmla="*/ 21 h 23"/>
                <a:gd name="T22" fmla="*/ 6 w 32"/>
                <a:gd name="T23" fmla="*/ 23 h 23"/>
                <a:gd name="T24" fmla="*/ 10 w 32"/>
                <a:gd name="T25" fmla="*/ 22 h 23"/>
                <a:gd name="T26" fmla="*/ 15 w 32"/>
                <a:gd name="T27" fmla="*/ 18 h 23"/>
                <a:gd name="T28" fmla="*/ 32 w 32"/>
                <a:gd name="T29" fmla="*/ 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2" h="23">
                  <a:moveTo>
                    <a:pt x="32" y="3"/>
                  </a:moveTo>
                  <a:cubicBezTo>
                    <a:pt x="30" y="0"/>
                    <a:pt x="30" y="0"/>
                    <a:pt x="30" y="0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1" y="18"/>
                    <a:pt x="10" y="19"/>
                    <a:pt x="10" y="19"/>
                  </a:cubicBezTo>
                  <a:cubicBezTo>
                    <a:pt x="9" y="19"/>
                    <a:pt x="8" y="20"/>
                    <a:pt x="7" y="20"/>
                  </a:cubicBezTo>
                  <a:cubicBezTo>
                    <a:pt x="6" y="20"/>
                    <a:pt x="6" y="19"/>
                    <a:pt x="5" y="19"/>
                  </a:cubicBezTo>
                  <a:cubicBezTo>
                    <a:pt x="4" y="18"/>
                    <a:pt x="4" y="17"/>
                    <a:pt x="4" y="16"/>
                  </a:cubicBezTo>
                  <a:cubicBezTo>
                    <a:pt x="4" y="15"/>
                    <a:pt x="6" y="13"/>
                    <a:pt x="7" y="11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2" y="12"/>
                    <a:pt x="1" y="14"/>
                    <a:pt x="0" y="16"/>
                  </a:cubicBezTo>
                  <a:cubicBezTo>
                    <a:pt x="0" y="18"/>
                    <a:pt x="1" y="20"/>
                    <a:pt x="2" y="21"/>
                  </a:cubicBezTo>
                  <a:cubicBezTo>
                    <a:pt x="3" y="22"/>
                    <a:pt x="4" y="23"/>
                    <a:pt x="6" y="23"/>
                  </a:cubicBezTo>
                  <a:cubicBezTo>
                    <a:pt x="7" y="23"/>
                    <a:pt x="9" y="23"/>
                    <a:pt x="10" y="22"/>
                  </a:cubicBezTo>
                  <a:cubicBezTo>
                    <a:pt x="12" y="22"/>
                    <a:pt x="13" y="20"/>
                    <a:pt x="15" y="18"/>
                  </a:cubicBezTo>
                  <a:lnTo>
                    <a:pt x="32" y="3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22" name="išḻïde"/>
            <p:cNvSpPr/>
            <p:nvPr/>
          </p:nvSpPr>
          <p:spPr bwMode="auto">
            <a:xfrm>
              <a:off x="9154" y="2322"/>
              <a:ext cx="148" cy="147"/>
            </a:xfrm>
            <a:custGeom>
              <a:avLst/>
              <a:gdLst>
                <a:gd name="T0" fmla="*/ 79 w 86"/>
                <a:gd name="T1" fmla="*/ 0 h 85"/>
                <a:gd name="T2" fmla="*/ 0 w 86"/>
                <a:gd name="T3" fmla="*/ 79 h 85"/>
                <a:gd name="T4" fmla="*/ 7 w 86"/>
                <a:gd name="T5" fmla="*/ 85 h 85"/>
                <a:gd name="T6" fmla="*/ 86 w 86"/>
                <a:gd name="T7" fmla="*/ 6 h 85"/>
                <a:gd name="T8" fmla="*/ 79 w 86"/>
                <a:gd name="T9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" h="85">
                  <a:moveTo>
                    <a:pt x="79" y="0"/>
                  </a:moveTo>
                  <a:lnTo>
                    <a:pt x="0" y="79"/>
                  </a:lnTo>
                  <a:lnTo>
                    <a:pt x="7" y="85"/>
                  </a:lnTo>
                  <a:lnTo>
                    <a:pt x="86" y="6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23" name="ís1ïḓè"/>
            <p:cNvSpPr/>
            <p:nvPr/>
          </p:nvSpPr>
          <p:spPr bwMode="auto">
            <a:xfrm>
              <a:off x="9184" y="2361"/>
              <a:ext cx="181" cy="198"/>
            </a:xfrm>
            <a:custGeom>
              <a:avLst/>
              <a:gdLst>
                <a:gd name="T0" fmla="*/ 29 w 32"/>
                <a:gd name="T1" fmla="*/ 0 h 35"/>
                <a:gd name="T2" fmla="*/ 0 w 32"/>
                <a:gd name="T3" fmla="*/ 21 h 35"/>
                <a:gd name="T4" fmla="*/ 3 w 32"/>
                <a:gd name="T5" fmla="*/ 23 h 35"/>
                <a:gd name="T6" fmla="*/ 12 w 32"/>
                <a:gd name="T7" fmla="*/ 17 h 35"/>
                <a:gd name="T8" fmla="*/ 20 w 32"/>
                <a:gd name="T9" fmla="*/ 23 h 35"/>
                <a:gd name="T10" fmla="*/ 16 w 32"/>
                <a:gd name="T11" fmla="*/ 33 h 35"/>
                <a:gd name="T12" fmla="*/ 19 w 32"/>
                <a:gd name="T13" fmla="*/ 35 h 35"/>
                <a:gd name="T14" fmla="*/ 32 w 32"/>
                <a:gd name="T15" fmla="*/ 3 h 35"/>
                <a:gd name="T16" fmla="*/ 29 w 32"/>
                <a:gd name="T17" fmla="*/ 0 h 35"/>
                <a:gd name="T18" fmla="*/ 25 w 32"/>
                <a:gd name="T19" fmla="*/ 11 h 35"/>
                <a:gd name="T20" fmla="*/ 22 w 32"/>
                <a:gd name="T21" fmla="*/ 20 h 35"/>
                <a:gd name="T22" fmla="*/ 15 w 32"/>
                <a:gd name="T23" fmla="*/ 15 h 35"/>
                <a:gd name="T24" fmla="*/ 23 w 32"/>
                <a:gd name="T25" fmla="*/ 8 h 35"/>
                <a:gd name="T26" fmla="*/ 28 w 32"/>
                <a:gd name="T27" fmla="*/ 4 h 35"/>
                <a:gd name="T28" fmla="*/ 25 w 32"/>
                <a:gd name="T29" fmla="*/ 11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2" h="35">
                  <a:moveTo>
                    <a:pt x="29" y="0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3" y="23"/>
                    <a:pt x="3" y="23"/>
                    <a:pt x="3" y="23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9" y="35"/>
                    <a:pt x="19" y="35"/>
                    <a:pt x="19" y="35"/>
                  </a:cubicBezTo>
                  <a:cubicBezTo>
                    <a:pt x="32" y="3"/>
                    <a:pt x="32" y="3"/>
                    <a:pt x="32" y="3"/>
                  </a:cubicBezTo>
                  <a:lnTo>
                    <a:pt x="29" y="0"/>
                  </a:lnTo>
                  <a:close/>
                  <a:moveTo>
                    <a:pt x="25" y="11"/>
                  </a:moveTo>
                  <a:cubicBezTo>
                    <a:pt x="22" y="20"/>
                    <a:pt x="22" y="20"/>
                    <a:pt x="22" y="20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5" y="7"/>
                    <a:pt x="27" y="6"/>
                    <a:pt x="28" y="4"/>
                  </a:cubicBezTo>
                  <a:cubicBezTo>
                    <a:pt x="28" y="6"/>
                    <a:pt x="27" y="8"/>
                    <a:pt x="25" y="11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24" name="ïṩlïďê"/>
            <p:cNvSpPr/>
            <p:nvPr/>
          </p:nvSpPr>
          <p:spPr bwMode="auto">
            <a:xfrm>
              <a:off x="9313" y="2394"/>
              <a:ext cx="198" cy="216"/>
            </a:xfrm>
            <a:custGeom>
              <a:avLst/>
              <a:gdLst>
                <a:gd name="T0" fmla="*/ 108 w 115"/>
                <a:gd name="T1" fmla="*/ 27 h 125"/>
                <a:gd name="T2" fmla="*/ 62 w 115"/>
                <a:gd name="T3" fmla="*/ 102 h 125"/>
                <a:gd name="T4" fmla="*/ 69 w 115"/>
                <a:gd name="T5" fmla="*/ 7 h 125"/>
                <a:gd name="T6" fmla="*/ 59 w 115"/>
                <a:gd name="T7" fmla="*/ 0 h 125"/>
                <a:gd name="T8" fmla="*/ 0 w 115"/>
                <a:gd name="T9" fmla="*/ 96 h 125"/>
                <a:gd name="T10" fmla="*/ 10 w 115"/>
                <a:gd name="T11" fmla="*/ 99 h 125"/>
                <a:gd name="T12" fmla="*/ 56 w 115"/>
                <a:gd name="T13" fmla="*/ 27 h 125"/>
                <a:gd name="T14" fmla="*/ 49 w 115"/>
                <a:gd name="T15" fmla="*/ 122 h 125"/>
                <a:gd name="T16" fmla="*/ 59 w 115"/>
                <a:gd name="T17" fmla="*/ 125 h 125"/>
                <a:gd name="T18" fmla="*/ 115 w 115"/>
                <a:gd name="T19" fmla="*/ 33 h 125"/>
                <a:gd name="T20" fmla="*/ 108 w 115"/>
                <a:gd name="T21" fmla="*/ 27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5" h="125">
                  <a:moveTo>
                    <a:pt x="108" y="27"/>
                  </a:moveTo>
                  <a:lnTo>
                    <a:pt x="62" y="102"/>
                  </a:lnTo>
                  <a:lnTo>
                    <a:pt x="69" y="7"/>
                  </a:lnTo>
                  <a:lnTo>
                    <a:pt x="59" y="0"/>
                  </a:lnTo>
                  <a:lnTo>
                    <a:pt x="0" y="96"/>
                  </a:lnTo>
                  <a:lnTo>
                    <a:pt x="10" y="99"/>
                  </a:lnTo>
                  <a:lnTo>
                    <a:pt x="56" y="27"/>
                  </a:lnTo>
                  <a:lnTo>
                    <a:pt x="49" y="122"/>
                  </a:lnTo>
                  <a:lnTo>
                    <a:pt x="59" y="125"/>
                  </a:lnTo>
                  <a:lnTo>
                    <a:pt x="115" y="33"/>
                  </a:lnTo>
                  <a:lnTo>
                    <a:pt x="108" y="27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25" name="íSliḋê"/>
            <p:cNvSpPr/>
            <p:nvPr/>
          </p:nvSpPr>
          <p:spPr bwMode="auto">
            <a:xfrm>
              <a:off x="9472" y="2458"/>
              <a:ext cx="140" cy="191"/>
            </a:xfrm>
            <a:custGeom>
              <a:avLst/>
              <a:gdLst>
                <a:gd name="T0" fmla="*/ 19 w 25"/>
                <a:gd name="T1" fmla="*/ 1 h 34"/>
                <a:gd name="T2" fmla="*/ 13 w 25"/>
                <a:gd name="T3" fmla="*/ 1 h 34"/>
                <a:gd name="T4" fmla="*/ 8 w 25"/>
                <a:gd name="T5" fmla="*/ 5 h 34"/>
                <a:gd name="T6" fmla="*/ 3 w 25"/>
                <a:gd name="T7" fmla="*/ 13 h 34"/>
                <a:gd name="T8" fmla="*/ 1 w 25"/>
                <a:gd name="T9" fmla="*/ 22 h 34"/>
                <a:gd name="T10" fmla="*/ 2 w 25"/>
                <a:gd name="T11" fmla="*/ 29 h 34"/>
                <a:gd name="T12" fmla="*/ 6 w 25"/>
                <a:gd name="T13" fmla="*/ 33 h 34"/>
                <a:gd name="T14" fmla="*/ 11 w 25"/>
                <a:gd name="T15" fmla="*/ 33 h 34"/>
                <a:gd name="T16" fmla="*/ 17 w 25"/>
                <a:gd name="T17" fmla="*/ 31 h 34"/>
                <a:gd name="T18" fmla="*/ 21 w 25"/>
                <a:gd name="T19" fmla="*/ 20 h 34"/>
                <a:gd name="T20" fmla="*/ 13 w 25"/>
                <a:gd name="T21" fmla="*/ 17 h 34"/>
                <a:gd name="T22" fmla="*/ 11 w 25"/>
                <a:gd name="T23" fmla="*/ 20 h 34"/>
                <a:gd name="T24" fmla="*/ 17 w 25"/>
                <a:gd name="T25" fmla="*/ 22 h 34"/>
                <a:gd name="T26" fmla="*/ 15 w 25"/>
                <a:gd name="T27" fmla="*/ 28 h 34"/>
                <a:gd name="T28" fmla="*/ 12 w 25"/>
                <a:gd name="T29" fmla="*/ 29 h 34"/>
                <a:gd name="T30" fmla="*/ 8 w 25"/>
                <a:gd name="T31" fmla="*/ 29 h 34"/>
                <a:gd name="T32" fmla="*/ 5 w 25"/>
                <a:gd name="T33" fmla="*/ 26 h 34"/>
                <a:gd name="T34" fmla="*/ 4 w 25"/>
                <a:gd name="T35" fmla="*/ 21 h 34"/>
                <a:gd name="T36" fmla="*/ 6 w 25"/>
                <a:gd name="T37" fmla="*/ 14 h 34"/>
                <a:gd name="T38" fmla="*/ 9 w 25"/>
                <a:gd name="T39" fmla="*/ 8 h 34"/>
                <a:gd name="T40" fmla="*/ 11 w 25"/>
                <a:gd name="T41" fmla="*/ 5 h 34"/>
                <a:gd name="T42" fmla="*/ 15 w 25"/>
                <a:gd name="T43" fmla="*/ 4 h 34"/>
                <a:gd name="T44" fmla="*/ 18 w 25"/>
                <a:gd name="T45" fmla="*/ 4 h 34"/>
                <a:gd name="T46" fmla="*/ 20 w 25"/>
                <a:gd name="T47" fmla="*/ 6 h 34"/>
                <a:gd name="T48" fmla="*/ 21 w 25"/>
                <a:gd name="T49" fmla="*/ 9 h 34"/>
                <a:gd name="T50" fmla="*/ 21 w 25"/>
                <a:gd name="T51" fmla="*/ 13 h 34"/>
                <a:gd name="T52" fmla="*/ 24 w 25"/>
                <a:gd name="T53" fmla="*/ 13 h 34"/>
                <a:gd name="T54" fmla="*/ 24 w 25"/>
                <a:gd name="T55" fmla="*/ 7 h 34"/>
                <a:gd name="T56" fmla="*/ 23 w 25"/>
                <a:gd name="T57" fmla="*/ 3 h 34"/>
                <a:gd name="T58" fmla="*/ 19 w 25"/>
                <a:gd name="T59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5" h="34">
                  <a:moveTo>
                    <a:pt x="19" y="1"/>
                  </a:moveTo>
                  <a:cubicBezTo>
                    <a:pt x="18" y="0"/>
                    <a:pt x="15" y="0"/>
                    <a:pt x="13" y="1"/>
                  </a:cubicBezTo>
                  <a:cubicBezTo>
                    <a:pt x="11" y="1"/>
                    <a:pt x="9" y="3"/>
                    <a:pt x="8" y="5"/>
                  </a:cubicBezTo>
                  <a:cubicBezTo>
                    <a:pt x="6" y="7"/>
                    <a:pt x="4" y="10"/>
                    <a:pt x="3" y="13"/>
                  </a:cubicBezTo>
                  <a:cubicBezTo>
                    <a:pt x="2" y="16"/>
                    <a:pt x="1" y="19"/>
                    <a:pt x="1" y="22"/>
                  </a:cubicBezTo>
                  <a:cubicBezTo>
                    <a:pt x="0" y="25"/>
                    <a:pt x="1" y="27"/>
                    <a:pt x="2" y="29"/>
                  </a:cubicBezTo>
                  <a:cubicBezTo>
                    <a:pt x="3" y="31"/>
                    <a:pt x="4" y="32"/>
                    <a:pt x="6" y="33"/>
                  </a:cubicBezTo>
                  <a:cubicBezTo>
                    <a:pt x="8" y="34"/>
                    <a:pt x="9" y="34"/>
                    <a:pt x="11" y="33"/>
                  </a:cubicBezTo>
                  <a:cubicBezTo>
                    <a:pt x="13" y="33"/>
                    <a:pt x="15" y="32"/>
                    <a:pt x="17" y="31"/>
                  </a:cubicBezTo>
                  <a:cubicBezTo>
                    <a:pt x="21" y="20"/>
                    <a:pt x="21" y="20"/>
                    <a:pt x="21" y="20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4" y="29"/>
                    <a:pt x="13" y="29"/>
                    <a:pt x="12" y="29"/>
                  </a:cubicBezTo>
                  <a:cubicBezTo>
                    <a:pt x="10" y="30"/>
                    <a:pt x="9" y="30"/>
                    <a:pt x="8" y="29"/>
                  </a:cubicBezTo>
                  <a:cubicBezTo>
                    <a:pt x="6" y="29"/>
                    <a:pt x="5" y="28"/>
                    <a:pt x="5" y="26"/>
                  </a:cubicBezTo>
                  <a:cubicBezTo>
                    <a:pt x="4" y="25"/>
                    <a:pt x="3" y="23"/>
                    <a:pt x="4" y="21"/>
                  </a:cubicBezTo>
                  <a:cubicBezTo>
                    <a:pt x="4" y="19"/>
                    <a:pt x="4" y="17"/>
                    <a:pt x="6" y="14"/>
                  </a:cubicBezTo>
                  <a:cubicBezTo>
                    <a:pt x="7" y="12"/>
                    <a:pt x="8" y="10"/>
                    <a:pt x="9" y="8"/>
                  </a:cubicBezTo>
                  <a:cubicBezTo>
                    <a:pt x="10" y="7"/>
                    <a:pt x="11" y="6"/>
                    <a:pt x="11" y="5"/>
                  </a:cubicBezTo>
                  <a:cubicBezTo>
                    <a:pt x="12" y="5"/>
                    <a:pt x="13" y="4"/>
                    <a:pt x="15" y="4"/>
                  </a:cubicBezTo>
                  <a:cubicBezTo>
                    <a:pt x="16" y="4"/>
                    <a:pt x="17" y="4"/>
                    <a:pt x="18" y="4"/>
                  </a:cubicBezTo>
                  <a:cubicBezTo>
                    <a:pt x="19" y="5"/>
                    <a:pt x="20" y="5"/>
                    <a:pt x="20" y="6"/>
                  </a:cubicBezTo>
                  <a:cubicBezTo>
                    <a:pt x="21" y="7"/>
                    <a:pt x="21" y="8"/>
                    <a:pt x="21" y="9"/>
                  </a:cubicBezTo>
                  <a:cubicBezTo>
                    <a:pt x="22" y="10"/>
                    <a:pt x="21" y="11"/>
                    <a:pt x="21" y="13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4" y="11"/>
                    <a:pt x="25" y="9"/>
                    <a:pt x="24" y="7"/>
                  </a:cubicBezTo>
                  <a:cubicBezTo>
                    <a:pt x="24" y="6"/>
                    <a:pt x="24" y="4"/>
                    <a:pt x="23" y="3"/>
                  </a:cubicBezTo>
                  <a:cubicBezTo>
                    <a:pt x="22" y="2"/>
                    <a:pt x="21" y="1"/>
                    <a:pt x="19" y="1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26" name="ísļîdè"/>
            <p:cNvSpPr/>
            <p:nvPr/>
          </p:nvSpPr>
          <p:spPr bwMode="auto">
            <a:xfrm>
              <a:off x="9686" y="2463"/>
              <a:ext cx="112" cy="193"/>
            </a:xfrm>
            <a:custGeom>
              <a:avLst/>
              <a:gdLst>
                <a:gd name="T0" fmla="*/ 17 w 20"/>
                <a:gd name="T1" fmla="*/ 19 h 34"/>
                <a:gd name="T2" fmla="*/ 15 w 20"/>
                <a:gd name="T3" fmla="*/ 27 h 34"/>
                <a:gd name="T4" fmla="*/ 10 w 20"/>
                <a:gd name="T5" fmla="*/ 30 h 34"/>
                <a:gd name="T6" fmla="*/ 7 w 20"/>
                <a:gd name="T7" fmla="*/ 29 h 34"/>
                <a:gd name="T8" fmla="*/ 4 w 20"/>
                <a:gd name="T9" fmla="*/ 25 h 34"/>
                <a:gd name="T10" fmla="*/ 4 w 20"/>
                <a:gd name="T11" fmla="*/ 19 h 34"/>
                <a:gd name="T12" fmla="*/ 4 w 20"/>
                <a:gd name="T13" fmla="*/ 0 h 34"/>
                <a:gd name="T14" fmla="*/ 0 w 20"/>
                <a:gd name="T15" fmla="*/ 0 h 34"/>
                <a:gd name="T16" fmla="*/ 0 w 20"/>
                <a:gd name="T17" fmla="*/ 19 h 34"/>
                <a:gd name="T18" fmla="*/ 1 w 20"/>
                <a:gd name="T19" fmla="*/ 27 h 34"/>
                <a:gd name="T20" fmla="*/ 5 w 20"/>
                <a:gd name="T21" fmla="*/ 32 h 34"/>
                <a:gd name="T22" fmla="*/ 10 w 20"/>
                <a:gd name="T23" fmla="*/ 34 h 34"/>
                <a:gd name="T24" fmla="*/ 16 w 20"/>
                <a:gd name="T25" fmla="*/ 32 h 34"/>
                <a:gd name="T26" fmla="*/ 19 w 20"/>
                <a:gd name="T27" fmla="*/ 27 h 34"/>
                <a:gd name="T28" fmla="*/ 20 w 20"/>
                <a:gd name="T29" fmla="*/ 19 h 34"/>
                <a:gd name="T30" fmla="*/ 20 w 20"/>
                <a:gd name="T31" fmla="*/ 0 h 34"/>
                <a:gd name="T32" fmla="*/ 17 w 20"/>
                <a:gd name="T33" fmla="*/ 0 h 34"/>
                <a:gd name="T34" fmla="*/ 17 w 20"/>
                <a:gd name="T35" fmla="*/ 19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0" h="34">
                  <a:moveTo>
                    <a:pt x="17" y="19"/>
                  </a:moveTo>
                  <a:cubicBezTo>
                    <a:pt x="17" y="23"/>
                    <a:pt x="16" y="26"/>
                    <a:pt x="15" y="27"/>
                  </a:cubicBezTo>
                  <a:cubicBezTo>
                    <a:pt x="14" y="29"/>
                    <a:pt x="13" y="30"/>
                    <a:pt x="10" y="30"/>
                  </a:cubicBezTo>
                  <a:cubicBezTo>
                    <a:pt x="9" y="30"/>
                    <a:pt x="8" y="29"/>
                    <a:pt x="7" y="29"/>
                  </a:cubicBezTo>
                  <a:cubicBezTo>
                    <a:pt x="6" y="28"/>
                    <a:pt x="5" y="27"/>
                    <a:pt x="4" y="25"/>
                  </a:cubicBezTo>
                  <a:cubicBezTo>
                    <a:pt x="4" y="24"/>
                    <a:pt x="4" y="22"/>
                    <a:pt x="4" y="19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3"/>
                    <a:pt x="1" y="25"/>
                    <a:pt x="1" y="27"/>
                  </a:cubicBezTo>
                  <a:cubicBezTo>
                    <a:pt x="2" y="29"/>
                    <a:pt x="3" y="31"/>
                    <a:pt x="5" y="32"/>
                  </a:cubicBezTo>
                  <a:cubicBezTo>
                    <a:pt x="6" y="33"/>
                    <a:pt x="8" y="34"/>
                    <a:pt x="10" y="34"/>
                  </a:cubicBezTo>
                  <a:cubicBezTo>
                    <a:pt x="13" y="34"/>
                    <a:pt x="15" y="33"/>
                    <a:pt x="16" y="32"/>
                  </a:cubicBezTo>
                  <a:cubicBezTo>
                    <a:pt x="18" y="31"/>
                    <a:pt x="19" y="29"/>
                    <a:pt x="19" y="27"/>
                  </a:cubicBezTo>
                  <a:cubicBezTo>
                    <a:pt x="20" y="25"/>
                    <a:pt x="20" y="22"/>
                    <a:pt x="20" y="19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17" y="0"/>
                    <a:pt x="17" y="0"/>
                    <a:pt x="17" y="0"/>
                  </a:cubicBezTo>
                  <a:lnTo>
                    <a:pt x="17" y="19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27" name="îSlíḋé"/>
            <p:cNvSpPr/>
            <p:nvPr/>
          </p:nvSpPr>
          <p:spPr bwMode="auto">
            <a:xfrm>
              <a:off x="9815" y="2446"/>
              <a:ext cx="136" cy="198"/>
            </a:xfrm>
            <a:custGeom>
              <a:avLst/>
              <a:gdLst>
                <a:gd name="T0" fmla="*/ 53 w 79"/>
                <a:gd name="T1" fmla="*/ 0 h 115"/>
                <a:gd name="T2" fmla="*/ 62 w 79"/>
                <a:gd name="T3" fmla="*/ 86 h 115"/>
                <a:gd name="T4" fmla="*/ 10 w 79"/>
                <a:gd name="T5" fmla="*/ 3 h 115"/>
                <a:gd name="T6" fmla="*/ 0 w 79"/>
                <a:gd name="T7" fmla="*/ 7 h 115"/>
                <a:gd name="T8" fmla="*/ 13 w 79"/>
                <a:gd name="T9" fmla="*/ 115 h 115"/>
                <a:gd name="T10" fmla="*/ 23 w 79"/>
                <a:gd name="T11" fmla="*/ 115 h 115"/>
                <a:gd name="T12" fmla="*/ 13 w 79"/>
                <a:gd name="T13" fmla="*/ 30 h 115"/>
                <a:gd name="T14" fmla="*/ 66 w 79"/>
                <a:gd name="T15" fmla="*/ 109 h 115"/>
                <a:gd name="T16" fmla="*/ 79 w 79"/>
                <a:gd name="T17" fmla="*/ 109 h 115"/>
                <a:gd name="T18" fmla="*/ 62 w 79"/>
                <a:gd name="T19" fmla="*/ 0 h 115"/>
                <a:gd name="T20" fmla="*/ 53 w 79"/>
                <a:gd name="T21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9" h="115">
                  <a:moveTo>
                    <a:pt x="53" y="0"/>
                  </a:moveTo>
                  <a:lnTo>
                    <a:pt x="62" y="86"/>
                  </a:lnTo>
                  <a:lnTo>
                    <a:pt x="10" y="3"/>
                  </a:lnTo>
                  <a:lnTo>
                    <a:pt x="0" y="7"/>
                  </a:lnTo>
                  <a:lnTo>
                    <a:pt x="13" y="115"/>
                  </a:lnTo>
                  <a:lnTo>
                    <a:pt x="23" y="115"/>
                  </a:lnTo>
                  <a:lnTo>
                    <a:pt x="13" y="30"/>
                  </a:lnTo>
                  <a:lnTo>
                    <a:pt x="66" y="109"/>
                  </a:lnTo>
                  <a:lnTo>
                    <a:pt x="79" y="109"/>
                  </a:lnTo>
                  <a:lnTo>
                    <a:pt x="62" y="0"/>
                  </a:lnTo>
                  <a:lnTo>
                    <a:pt x="53" y="0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28" name="íŝ1ïḓê"/>
            <p:cNvSpPr/>
            <p:nvPr/>
          </p:nvSpPr>
          <p:spPr bwMode="auto">
            <a:xfrm>
              <a:off x="9934" y="2411"/>
              <a:ext cx="79" cy="188"/>
            </a:xfrm>
            <a:custGeom>
              <a:avLst/>
              <a:gdLst>
                <a:gd name="T0" fmla="*/ 0 w 46"/>
                <a:gd name="T1" fmla="*/ 4 h 109"/>
                <a:gd name="T2" fmla="*/ 36 w 46"/>
                <a:gd name="T3" fmla="*/ 109 h 109"/>
                <a:gd name="T4" fmla="*/ 46 w 46"/>
                <a:gd name="T5" fmla="*/ 106 h 109"/>
                <a:gd name="T6" fmla="*/ 10 w 46"/>
                <a:gd name="T7" fmla="*/ 0 h 109"/>
                <a:gd name="T8" fmla="*/ 0 w 46"/>
                <a:gd name="T9" fmla="*/ 4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109">
                  <a:moveTo>
                    <a:pt x="0" y="4"/>
                  </a:moveTo>
                  <a:lnTo>
                    <a:pt x="36" y="109"/>
                  </a:lnTo>
                  <a:lnTo>
                    <a:pt x="46" y="106"/>
                  </a:lnTo>
                  <a:lnTo>
                    <a:pt x="10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29" name="ï$ľíḑè"/>
            <p:cNvSpPr/>
            <p:nvPr/>
          </p:nvSpPr>
          <p:spPr bwMode="auto">
            <a:xfrm>
              <a:off x="9962" y="2372"/>
              <a:ext cx="136" cy="205"/>
            </a:xfrm>
            <a:custGeom>
              <a:avLst/>
              <a:gdLst>
                <a:gd name="T0" fmla="*/ 17 w 24"/>
                <a:gd name="T1" fmla="*/ 1 h 36"/>
                <a:gd name="T2" fmla="*/ 20 w 24"/>
                <a:gd name="T3" fmla="*/ 26 h 36"/>
                <a:gd name="T4" fmla="*/ 21 w 24"/>
                <a:gd name="T5" fmla="*/ 32 h 36"/>
                <a:gd name="T6" fmla="*/ 18 w 24"/>
                <a:gd name="T7" fmla="*/ 27 h 36"/>
                <a:gd name="T8" fmla="*/ 3 w 24"/>
                <a:gd name="T9" fmla="*/ 7 h 36"/>
                <a:gd name="T10" fmla="*/ 0 w 24"/>
                <a:gd name="T11" fmla="*/ 8 h 36"/>
                <a:gd name="T12" fmla="*/ 21 w 24"/>
                <a:gd name="T13" fmla="*/ 36 h 36"/>
                <a:gd name="T14" fmla="*/ 24 w 24"/>
                <a:gd name="T15" fmla="*/ 35 h 36"/>
                <a:gd name="T16" fmla="*/ 19 w 24"/>
                <a:gd name="T17" fmla="*/ 0 h 36"/>
                <a:gd name="T18" fmla="*/ 17 w 24"/>
                <a:gd name="T19" fmla="*/ 1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" h="36">
                  <a:moveTo>
                    <a:pt x="17" y="1"/>
                  </a:moveTo>
                  <a:cubicBezTo>
                    <a:pt x="20" y="26"/>
                    <a:pt x="20" y="26"/>
                    <a:pt x="20" y="26"/>
                  </a:cubicBezTo>
                  <a:cubicBezTo>
                    <a:pt x="20" y="28"/>
                    <a:pt x="21" y="30"/>
                    <a:pt x="21" y="32"/>
                  </a:cubicBezTo>
                  <a:cubicBezTo>
                    <a:pt x="20" y="30"/>
                    <a:pt x="19" y="29"/>
                    <a:pt x="18" y="2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21" y="36"/>
                    <a:pt x="21" y="36"/>
                    <a:pt x="21" y="36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19" y="0"/>
                    <a:pt x="19" y="0"/>
                    <a:pt x="19" y="0"/>
                  </a:cubicBezTo>
                  <a:lnTo>
                    <a:pt x="17" y="1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30" name="ïṧ1íḓè"/>
            <p:cNvSpPr/>
            <p:nvPr/>
          </p:nvSpPr>
          <p:spPr bwMode="auto">
            <a:xfrm>
              <a:off x="10086" y="2327"/>
              <a:ext cx="169" cy="193"/>
            </a:xfrm>
            <a:custGeom>
              <a:avLst/>
              <a:gdLst>
                <a:gd name="T0" fmla="*/ 62 w 98"/>
                <a:gd name="T1" fmla="*/ 99 h 112"/>
                <a:gd name="T2" fmla="*/ 40 w 98"/>
                <a:gd name="T3" fmla="*/ 66 h 112"/>
                <a:gd name="T4" fmla="*/ 66 w 98"/>
                <a:gd name="T5" fmla="*/ 49 h 112"/>
                <a:gd name="T6" fmla="*/ 59 w 98"/>
                <a:gd name="T7" fmla="*/ 39 h 112"/>
                <a:gd name="T8" fmla="*/ 33 w 98"/>
                <a:gd name="T9" fmla="*/ 56 h 112"/>
                <a:gd name="T10" fmla="*/ 13 w 98"/>
                <a:gd name="T11" fmla="*/ 26 h 112"/>
                <a:gd name="T12" fmla="*/ 40 w 98"/>
                <a:gd name="T13" fmla="*/ 10 h 112"/>
                <a:gd name="T14" fmla="*/ 33 w 98"/>
                <a:gd name="T15" fmla="*/ 0 h 112"/>
                <a:gd name="T16" fmla="*/ 0 w 98"/>
                <a:gd name="T17" fmla="*/ 20 h 112"/>
                <a:gd name="T18" fmla="*/ 62 w 98"/>
                <a:gd name="T19" fmla="*/ 112 h 112"/>
                <a:gd name="T20" fmla="*/ 98 w 98"/>
                <a:gd name="T21" fmla="*/ 92 h 112"/>
                <a:gd name="T22" fmla="*/ 89 w 98"/>
                <a:gd name="T23" fmla="*/ 79 h 112"/>
                <a:gd name="T24" fmla="*/ 62 w 98"/>
                <a:gd name="T25" fmla="*/ 99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8" h="112">
                  <a:moveTo>
                    <a:pt x="62" y="99"/>
                  </a:moveTo>
                  <a:lnTo>
                    <a:pt x="40" y="66"/>
                  </a:lnTo>
                  <a:lnTo>
                    <a:pt x="66" y="49"/>
                  </a:lnTo>
                  <a:lnTo>
                    <a:pt x="59" y="39"/>
                  </a:lnTo>
                  <a:lnTo>
                    <a:pt x="33" y="56"/>
                  </a:lnTo>
                  <a:lnTo>
                    <a:pt x="13" y="26"/>
                  </a:lnTo>
                  <a:lnTo>
                    <a:pt x="40" y="10"/>
                  </a:lnTo>
                  <a:lnTo>
                    <a:pt x="33" y="0"/>
                  </a:lnTo>
                  <a:lnTo>
                    <a:pt x="0" y="20"/>
                  </a:lnTo>
                  <a:lnTo>
                    <a:pt x="62" y="112"/>
                  </a:lnTo>
                  <a:lnTo>
                    <a:pt x="98" y="92"/>
                  </a:lnTo>
                  <a:lnTo>
                    <a:pt x="89" y="79"/>
                  </a:lnTo>
                  <a:lnTo>
                    <a:pt x="62" y="99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31" name="işļïḑê"/>
            <p:cNvSpPr/>
            <p:nvPr/>
          </p:nvSpPr>
          <p:spPr bwMode="auto">
            <a:xfrm>
              <a:off x="10165" y="2265"/>
              <a:ext cx="204" cy="193"/>
            </a:xfrm>
            <a:custGeom>
              <a:avLst/>
              <a:gdLst>
                <a:gd name="T0" fmla="*/ 22 w 36"/>
                <a:gd name="T1" fmla="*/ 16 h 34"/>
                <a:gd name="T2" fmla="*/ 20 w 36"/>
                <a:gd name="T3" fmla="*/ 16 h 34"/>
                <a:gd name="T4" fmla="*/ 22 w 36"/>
                <a:gd name="T5" fmla="*/ 11 h 34"/>
                <a:gd name="T6" fmla="*/ 19 w 36"/>
                <a:gd name="T7" fmla="*/ 5 h 34"/>
                <a:gd name="T8" fmla="*/ 15 w 36"/>
                <a:gd name="T9" fmla="*/ 2 h 34"/>
                <a:gd name="T10" fmla="*/ 12 w 36"/>
                <a:gd name="T11" fmla="*/ 0 h 34"/>
                <a:gd name="T12" fmla="*/ 8 w 36"/>
                <a:gd name="T13" fmla="*/ 2 h 34"/>
                <a:gd name="T14" fmla="*/ 0 w 36"/>
                <a:gd name="T15" fmla="*/ 7 h 34"/>
                <a:gd name="T16" fmla="*/ 21 w 36"/>
                <a:gd name="T17" fmla="*/ 34 h 34"/>
                <a:gd name="T18" fmla="*/ 23 w 36"/>
                <a:gd name="T19" fmla="*/ 33 h 34"/>
                <a:gd name="T20" fmla="*/ 14 w 36"/>
                <a:gd name="T21" fmla="*/ 21 h 34"/>
                <a:gd name="T22" fmla="*/ 16 w 36"/>
                <a:gd name="T23" fmla="*/ 19 h 34"/>
                <a:gd name="T24" fmla="*/ 18 w 36"/>
                <a:gd name="T25" fmla="*/ 18 h 34"/>
                <a:gd name="T26" fmla="*/ 19 w 36"/>
                <a:gd name="T27" fmla="*/ 18 h 34"/>
                <a:gd name="T28" fmla="*/ 22 w 36"/>
                <a:gd name="T29" fmla="*/ 19 h 34"/>
                <a:gd name="T30" fmla="*/ 26 w 36"/>
                <a:gd name="T31" fmla="*/ 22 h 34"/>
                <a:gd name="T32" fmla="*/ 33 w 36"/>
                <a:gd name="T33" fmla="*/ 26 h 34"/>
                <a:gd name="T34" fmla="*/ 36 w 36"/>
                <a:gd name="T35" fmla="*/ 24 h 34"/>
                <a:gd name="T36" fmla="*/ 27 w 36"/>
                <a:gd name="T37" fmla="*/ 19 h 34"/>
                <a:gd name="T38" fmla="*/ 22 w 36"/>
                <a:gd name="T39" fmla="*/ 16 h 34"/>
                <a:gd name="T40" fmla="*/ 18 w 36"/>
                <a:gd name="T41" fmla="*/ 12 h 34"/>
                <a:gd name="T42" fmla="*/ 16 w 36"/>
                <a:gd name="T43" fmla="*/ 14 h 34"/>
                <a:gd name="T44" fmla="*/ 12 w 36"/>
                <a:gd name="T45" fmla="*/ 18 h 34"/>
                <a:gd name="T46" fmla="*/ 5 w 36"/>
                <a:gd name="T47" fmla="*/ 9 h 34"/>
                <a:gd name="T48" fmla="*/ 10 w 36"/>
                <a:gd name="T49" fmla="*/ 5 h 34"/>
                <a:gd name="T50" fmla="*/ 14 w 36"/>
                <a:gd name="T51" fmla="*/ 4 h 34"/>
                <a:gd name="T52" fmla="*/ 17 w 36"/>
                <a:gd name="T53" fmla="*/ 7 h 34"/>
                <a:gd name="T54" fmla="*/ 18 w 36"/>
                <a:gd name="T55" fmla="*/ 10 h 34"/>
                <a:gd name="T56" fmla="*/ 18 w 36"/>
                <a:gd name="T57" fmla="*/ 1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6" h="34">
                  <a:moveTo>
                    <a:pt x="22" y="16"/>
                  </a:moveTo>
                  <a:cubicBezTo>
                    <a:pt x="22" y="16"/>
                    <a:pt x="21" y="16"/>
                    <a:pt x="20" y="16"/>
                  </a:cubicBezTo>
                  <a:cubicBezTo>
                    <a:pt x="21" y="14"/>
                    <a:pt x="22" y="13"/>
                    <a:pt x="22" y="11"/>
                  </a:cubicBezTo>
                  <a:cubicBezTo>
                    <a:pt x="22" y="9"/>
                    <a:pt x="21" y="7"/>
                    <a:pt x="19" y="5"/>
                  </a:cubicBezTo>
                  <a:cubicBezTo>
                    <a:pt x="18" y="4"/>
                    <a:pt x="17" y="3"/>
                    <a:pt x="15" y="2"/>
                  </a:cubicBezTo>
                  <a:cubicBezTo>
                    <a:pt x="14" y="1"/>
                    <a:pt x="13" y="0"/>
                    <a:pt x="12" y="0"/>
                  </a:cubicBezTo>
                  <a:cubicBezTo>
                    <a:pt x="11" y="0"/>
                    <a:pt x="9" y="1"/>
                    <a:pt x="8" y="2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21" y="34"/>
                    <a:pt x="21" y="34"/>
                    <a:pt x="21" y="34"/>
                  </a:cubicBezTo>
                  <a:cubicBezTo>
                    <a:pt x="23" y="33"/>
                    <a:pt x="23" y="33"/>
                    <a:pt x="23" y="33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7" y="19"/>
                    <a:pt x="17" y="18"/>
                    <a:pt x="18" y="18"/>
                  </a:cubicBezTo>
                  <a:cubicBezTo>
                    <a:pt x="18" y="18"/>
                    <a:pt x="19" y="18"/>
                    <a:pt x="19" y="18"/>
                  </a:cubicBezTo>
                  <a:cubicBezTo>
                    <a:pt x="20" y="18"/>
                    <a:pt x="21" y="19"/>
                    <a:pt x="22" y="19"/>
                  </a:cubicBezTo>
                  <a:cubicBezTo>
                    <a:pt x="23" y="20"/>
                    <a:pt x="24" y="21"/>
                    <a:pt x="26" y="22"/>
                  </a:cubicBezTo>
                  <a:cubicBezTo>
                    <a:pt x="33" y="26"/>
                    <a:pt x="33" y="26"/>
                    <a:pt x="33" y="26"/>
                  </a:cubicBezTo>
                  <a:cubicBezTo>
                    <a:pt x="36" y="24"/>
                    <a:pt x="36" y="24"/>
                    <a:pt x="36" y="24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25" y="18"/>
                    <a:pt x="24" y="17"/>
                    <a:pt x="22" y="16"/>
                  </a:cubicBezTo>
                  <a:close/>
                  <a:moveTo>
                    <a:pt x="18" y="12"/>
                  </a:moveTo>
                  <a:cubicBezTo>
                    <a:pt x="18" y="13"/>
                    <a:pt x="17" y="14"/>
                    <a:pt x="16" y="14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1" y="4"/>
                    <a:pt x="13" y="4"/>
                    <a:pt x="14" y="4"/>
                  </a:cubicBezTo>
                  <a:cubicBezTo>
                    <a:pt x="15" y="5"/>
                    <a:pt x="16" y="6"/>
                    <a:pt x="17" y="7"/>
                  </a:cubicBezTo>
                  <a:cubicBezTo>
                    <a:pt x="18" y="8"/>
                    <a:pt x="18" y="9"/>
                    <a:pt x="18" y="10"/>
                  </a:cubicBezTo>
                  <a:cubicBezTo>
                    <a:pt x="19" y="11"/>
                    <a:pt x="19" y="11"/>
                    <a:pt x="18" y="12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32" name="îŝ1îdé"/>
            <p:cNvSpPr/>
            <p:nvPr/>
          </p:nvSpPr>
          <p:spPr bwMode="auto">
            <a:xfrm>
              <a:off x="10262" y="2203"/>
              <a:ext cx="191" cy="152"/>
            </a:xfrm>
            <a:custGeom>
              <a:avLst/>
              <a:gdLst>
                <a:gd name="T0" fmla="*/ 28 w 34"/>
                <a:gd name="T1" fmla="*/ 10 h 27"/>
                <a:gd name="T2" fmla="*/ 24 w 34"/>
                <a:gd name="T3" fmla="*/ 8 h 27"/>
                <a:gd name="T4" fmla="*/ 19 w 34"/>
                <a:gd name="T5" fmla="*/ 9 h 27"/>
                <a:gd name="T6" fmla="*/ 14 w 34"/>
                <a:gd name="T7" fmla="*/ 12 h 27"/>
                <a:gd name="T8" fmla="*/ 10 w 34"/>
                <a:gd name="T9" fmla="*/ 14 h 27"/>
                <a:gd name="T10" fmla="*/ 7 w 34"/>
                <a:gd name="T11" fmla="*/ 13 h 27"/>
                <a:gd name="T12" fmla="*/ 4 w 34"/>
                <a:gd name="T13" fmla="*/ 10 h 27"/>
                <a:gd name="T14" fmla="*/ 5 w 34"/>
                <a:gd name="T15" fmla="*/ 6 h 27"/>
                <a:gd name="T16" fmla="*/ 9 w 34"/>
                <a:gd name="T17" fmla="*/ 4 h 27"/>
                <a:gd name="T18" fmla="*/ 14 w 34"/>
                <a:gd name="T19" fmla="*/ 5 h 27"/>
                <a:gd name="T20" fmla="*/ 15 w 34"/>
                <a:gd name="T21" fmla="*/ 3 h 27"/>
                <a:gd name="T22" fmla="*/ 10 w 34"/>
                <a:gd name="T23" fmla="*/ 1 h 27"/>
                <a:gd name="T24" fmla="*/ 5 w 34"/>
                <a:gd name="T25" fmla="*/ 1 h 27"/>
                <a:gd name="T26" fmla="*/ 2 w 34"/>
                <a:gd name="T27" fmla="*/ 4 h 27"/>
                <a:gd name="T28" fmla="*/ 0 w 34"/>
                <a:gd name="T29" fmla="*/ 8 h 27"/>
                <a:gd name="T30" fmla="*/ 2 w 34"/>
                <a:gd name="T31" fmla="*/ 13 h 27"/>
                <a:gd name="T32" fmla="*/ 5 w 34"/>
                <a:gd name="T33" fmla="*/ 16 h 27"/>
                <a:gd name="T34" fmla="*/ 9 w 34"/>
                <a:gd name="T35" fmla="*/ 18 h 27"/>
                <a:gd name="T36" fmla="*/ 14 w 34"/>
                <a:gd name="T37" fmla="*/ 17 h 27"/>
                <a:gd name="T38" fmla="*/ 18 w 34"/>
                <a:gd name="T39" fmla="*/ 15 h 27"/>
                <a:gd name="T40" fmla="*/ 21 w 34"/>
                <a:gd name="T41" fmla="*/ 12 h 27"/>
                <a:gd name="T42" fmla="*/ 24 w 34"/>
                <a:gd name="T43" fmla="*/ 11 h 27"/>
                <a:gd name="T44" fmla="*/ 27 w 34"/>
                <a:gd name="T45" fmla="*/ 12 h 27"/>
                <a:gd name="T46" fmla="*/ 29 w 34"/>
                <a:gd name="T47" fmla="*/ 14 h 27"/>
                <a:gd name="T48" fmla="*/ 30 w 34"/>
                <a:gd name="T49" fmla="*/ 17 h 27"/>
                <a:gd name="T50" fmla="*/ 29 w 34"/>
                <a:gd name="T51" fmla="*/ 20 h 27"/>
                <a:gd name="T52" fmla="*/ 26 w 34"/>
                <a:gd name="T53" fmla="*/ 22 h 27"/>
                <a:gd name="T54" fmla="*/ 23 w 34"/>
                <a:gd name="T55" fmla="*/ 23 h 27"/>
                <a:gd name="T56" fmla="*/ 19 w 34"/>
                <a:gd name="T57" fmla="*/ 22 h 27"/>
                <a:gd name="T58" fmla="*/ 17 w 34"/>
                <a:gd name="T59" fmla="*/ 24 h 27"/>
                <a:gd name="T60" fmla="*/ 23 w 34"/>
                <a:gd name="T61" fmla="*/ 26 h 27"/>
                <a:gd name="T62" fmla="*/ 29 w 34"/>
                <a:gd name="T63" fmla="*/ 26 h 27"/>
                <a:gd name="T64" fmla="*/ 33 w 34"/>
                <a:gd name="T65" fmla="*/ 22 h 27"/>
                <a:gd name="T66" fmla="*/ 34 w 34"/>
                <a:gd name="T67" fmla="*/ 18 h 27"/>
                <a:gd name="T68" fmla="*/ 32 w 34"/>
                <a:gd name="T69" fmla="*/ 13 h 27"/>
                <a:gd name="T70" fmla="*/ 28 w 34"/>
                <a:gd name="T71" fmla="*/ 1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4" h="27">
                  <a:moveTo>
                    <a:pt x="28" y="10"/>
                  </a:moveTo>
                  <a:cubicBezTo>
                    <a:pt x="27" y="9"/>
                    <a:pt x="25" y="8"/>
                    <a:pt x="24" y="8"/>
                  </a:cubicBezTo>
                  <a:cubicBezTo>
                    <a:pt x="22" y="8"/>
                    <a:pt x="20" y="8"/>
                    <a:pt x="19" y="9"/>
                  </a:cubicBezTo>
                  <a:cubicBezTo>
                    <a:pt x="18" y="9"/>
                    <a:pt x="16" y="10"/>
                    <a:pt x="14" y="12"/>
                  </a:cubicBezTo>
                  <a:cubicBezTo>
                    <a:pt x="12" y="13"/>
                    <a:pt x="11" y="14"/>
                    <a:pt x="10" y="14"/>
                  </a:cubicBezTo>
                  <a:cubicBezTo>
                    <a:pt x="9" y="14"/>
                    <a:pt x="8" y="14"/>
                    <a:pt x="7" y="13"/>
                  </a:cubicBezTo>
                  <a:cubicBezTo>
                    <a:pt x="5" y="13"/>
                    <a:pt x="5" y="12"/>
                    <a:pt x="4" y="10"/>
                  </a:cubicBezTo>
                  <a:cubicBezTo>
                    <a:pt x="4" y="9"/>
                    <a:pt x="4" y="8"/>
                    <a:pt x="5" y="6"/>
                  </a:cubicBezTo>
                  <a:cubicBezTo>
                    <a:pt x="6" y="5"/>
                    <a:pt x="7" y="4"/>
                    <a:pt x="9" y="4"/>
                  </a:cubicBezTo>
                  <a:cubicBezTo>
                    <a:pt x="10" y="4"/>
                    <a:pt x="12" y="4"/>
                    <a:pt x="14" y="5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3" y="2"/>
                    <a:pt x="12" y="1"/>
                    <a:pt x="10" y="1"/>
                  </a:cubicBezTo>
                  <a:cubicBezTo>
                    <a:pt x="8" y="0"/>
                    <a:pt x="6" y="1"/>
                    <a:pt x="5" y="1"/>
                  </a:cubicBezTo>
                  <a:cubicBezTo>
                    <a:pt x="4" y="2"/>
                    <a:pt x="2" y="3"/>
                    <a:pt x="2" y="4"/>
                  </a:cubicBezTo>
                  <a:cubicBezTo>
                    <a:pt x="1" y="6"/>
                    <a:pt x="0" y="7"/>
                    <a:pt x="0" y="8"/>
                  </a:cubicBezTo>
                  <a:cubicBezTo>
                    <a:pt x="0" y="10"/>
                    <a:pt x="1" y="11"/>
                    <a:pt x="2" y="13"/>
                  </a:cubicBezTo>
                  <a:cubicBezTo>
                    <a:pt x="3" y="14"/>
                    <a:pt x="4" y="15"/>
                    <a:pt x="5" y="16"/>
                  </a:cubicBezTo>
                  <a:cubicBezTo>
                    <a:pt x="7" y="17"/>
                    <a:pt x="8" y="17"/>
                    <a:pt x="9" y="18"/>
                  </a:cubicBezTo>
                  <a:cubicBezTo>
                    <a:pt x="11" y="18"/>
                    <a:pt x="12" y="18"/>
                    <a:pt x="14" y="17"/>
                  </a:cubicBezTo>
                  <a:cubicBezTo>
                    <a:pt x="15" y="17"/>
                    <a:pt x="16" y="16"/>
                    <a:pt x="18" y="15"/>
                  </a:cubicBezTo>
                  <a:cubicBezTo>
                    <a:pt x="20" y="13"/>
                    <a:pt x="21" y="12"/>
                    <a:pt x="21" y="12"/>
                  </a:cubicBezTo>
                  <a:cubicBezTo>
                    <a:pt x="22" y="12"/>
                    <a:pt x="23" y="11"/>
                    <a:pt x="24" y="11"/>
                  </a:cubicBezTo>
                  <a:cubicBezTo>
                    <a:pt x="25" y="11"/>
                    <a:pt x="26" y="12"/>
                    <a:pt x="27" y="12"/>
                  </a:cubicBezTo>
                  <a:cubicBezTo>
                    <a:pt x="28" y="13"/>
                    <a:pt x="29" y="14"/>
                    <a:pt x="29" y="14"/>
                  </a:cubicBezTo>
                  <a:cubicBezTo>
                    <a:pt x="30" y="15"/>
                    <a:pt x="30" y="16"/>
                    <a:pt x="30" y="17"/>
                  </a:cubicBezTo>
                  <a:cubicBezTo>
                    <a:pt x="30" y="18"/>
                    <a:pt x="30" y="19"/>
                    <a:pt x="29" y="20"/>
                  </a:cubicBezTo>
                  <a:cubicBezTo>
                    <a:pt x="28" y="21"/>
                    <a:pt x="27" y="22"/>
                    <a:pt x="26" y="22"/>
                  </a:cubicBezTo>
                  <a:cubicBezTo>
                    <a:pt x="25" y="23"/>
                    <a:pt x="24" y="23"/>
                    <a:pt x="23" y="23"/>
                  </a:cubicBezTo>
                  <a:cubicBezTo>
                    <a:pt x="21" y="23"/>
                    <a:pt x="20" y="22"/>
                    <a:pt x="19" y="22"/>
                  </a:cubicBezTo>
                  <a:cubicBezTo>
                    <a:pt x="17" y="24"/>
                    <a:pt x="17" y="24"/>
                    <a:pt x="17" y="24"/>
                  </a:cubicBezTo>
                  <a:cubicBezTo>
                    <a:pt x="19" y="25"/>
                    <a:pt x="21" y="26"/>
                    <a:pt x="23" y="26"/>
                  </a:cubicBezTo>
                  <a:cubicBezTo>
                    <a:pt x="25" y="27"/>
                    <a:pt x="27" y="26"/>
                    <a:pt x="29" y="26"/>
                  </a:cubicBezTo>
                  <a:cubicBezTo>
                    <a:pt x="30" y="25"/>
                    <a:pt x="31" y="24"/>
                    <a:pt x="33" y="22"/>
                  </a:cubicBezTo>
                  <a:cubicBezTo>
                    <a:pt x="33" y="21"/>
                    <a:pt x="34" y="19"/>
                    <a:pt x="34" y="18"/>
                  </a:cubicBezTo>
                  <a:cubicBezTo>
                    <a:pt x="34" y="16"/>
                    <a:pt x="33" y="15"/>
                    <a:pt x="32" y="13"/>
                  </a:cubicBezTo>
                  <a:cubicBezTo>
                    <a:pt x="31" y="12"/>
                    <a:pt x="30" y="11"/>
                    <a:pt x="28" y="10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33" name="iṩlîḍe"/>
            <p:cNvSpPr/>
            <p:nvPr/>
          </p:nvSpPr>
          <p:spPr bwMode="auto">
            <a:xfrm>
              <a:off x="10324" y="2141"/>
              <a:ext cx="186" cy="107"/>
            </a:xfrm>
            <a:custGeom>
              <a:avLst/>
              <a:gdLst>
                <a:gd name="T0" fmla="*/ 0 w 108"/>
                <a:gd name="T1" fmla="*/ 9 h 62"/>
                <a:gd name="T2" fmla="*/ 101 w 108"/>
                <a:gd name="T3" fmla="*/ 62 h 62"/>
                <a:gd name="T4" fmla="*/ 108 w 108"/>
                <a:gd name="T5" fmla="*/ 52 h 62"/>
                <a:gd name="T6" fmla="*/ 6 w 108"/>
                <a:gd name="T7" fmla="*/ 0 h 62"/>
                <a:gd name="T8" fmla="*/ 0 w 108"/>
                <a:gd name="T9" fmla="*/ 9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" h="62">
                  <a:moveTo>
                    <a:pt x="0" y="9"/>
                  </a:moveTo>
                  <a:lnTo>
                    <a:pt x="101" y="62"/>
                  </a:lnTo>
                  <a:lnTo>
                    <a:pt x="108" y="52"/>
                  </a:lnTo>
                  <a:lnTo>
                    <a:pt x="6" y="0"/>
                  </a:lnTo>
                  <a:lnTo>
                    <a:pt x="0" y="9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34" name="ïṣlíḋe"/>
            <p:cNvSpPr/>
            <p:nvPr/>
          </p:nvSpPr>
          <p:spPr bwMode="auto">
            <a:xfrm>
              <a:off x="10351" y="2027"/>
              <a:ext cx="204" cy="136"/>
            </a:xfrm>
            <a:custGeom>
              <a:avLst/>
              <a:gdLst>
                <a:gd name="T0" fmla="*/ 39 w 118"/>
                <a:gd name="T1" fmla="*/ 6 h 79"/>
                <a:gd name="T2" fmla="*/ 26 w 118"/>
                <a:gd name="T3" fmla="*/ 0 h 79"/>
                <a:gd name="T4" fmla="*/ 0 w 118"/>
                <a:gd name="T5" fmla="*/ 52 h 79"/>
                <a:gd name="T6" fmla="*/ 13 w 118"/>
                <a:gd name="T7" fmla="*/ 59 h 79"/>
                <a:gd name="T8" fmla="*/ 23 w 118"/>
                <a:gd name="T9" fmla="*/ 36 h 79"/>
                <a:gd name="T10" fmla="*/ 115 w 118"/>
                <a:gd name="T11" fmla="*/ 79 h 79"/>
                <a:gd name="T12" fmla="*/ 118 w 118"/>
                <a:gd name="T13" fmla="*/ 69 h 79"/>
                <a:gd name="T14" fmla="*/ 26 w 118"/>
                <a:gd name="T15" fmla="*/ 29 h 79"/>
                <a:gd name="T16" fmla="*/ 39 w 118"/>
                <a:gd name="T17" fmla="*/ 6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8" h="79">
                  <a:moveTo>
                    <a:pt x="39" y="6"/>
                  </a:moveTo>
                  <a:lnTo>
                    <a:pt x="26" y="0"/>
                  </a:lnTo>
                  <a:lnTo>
                    <a:pt x="0" y="52"/>
                  </a:lnTo>
                  <a:lnTo>
                    <a:pt x="13" y="59"/>
                  </a:lnTo>
                  <a:lnTo>
                    <a:pt x="23" y="36"/>
                  </a:lnTo>
                  <a:lnTo>
                    <a:pt x="115" y="79"/>
                  </a:lnTo>
                  <a:lnTo>
                    <a:pt x="118" y="69"/>
                  </a:lnTo>
                  <a:lnTo>
                    <a:pt x="26" y="29"/>
                  </a:lnTo>
                  <a:lnTo>
                    <a:pt x="39" y="6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35" name="ísļiďè"/>
            <p:cNvSpPr/>
            <p:nvPr/>
          </p:nvSpPr>
          <p:spPr bwMode="auto">
            <a:xfrm>
              <a:off x="9420" y="2186"/>
              <a:ext cx="97" cy="129"/>
            </a:xfrm>
            <a:custGeom>
              <a:avLst/>
              <a:gdLst>
                <a:gd name="T0" fmla="*/ 17 w 17"/>
                <a:gd name="T1" fmla="*/ 1 h 23"/>
                <a:gd name="T2" fmla="*/ 17 w 17"/>
                <a:gd name="T3" fmla="*/ 0 h 23"/>
                <a:gd name="T4" fmla="*/ 10 w 17"/>
                <a:gd name="T5" fmla="*/ 0 h 23"/>
                <a:gd name="T6" fmla="*/ 10 w 17"/>
                <a:gd name="T7" fmla="*/ 1 h 23"/>
                <a:gd name="T8" fmla="*/ 12 w 17"/>
                <a:gd name="T9" fmla="*/ 1 h 23"/>
                <a:gd name="T10" fmla="*/ 13 w 17"/>
                <a:gd name="T11" fmla="*/ 2 h 23"/>
                <a:gd name="T12" fmla="*/ 13 w 17"/>
                <a:gd name="T13" fmla="*/ 3 h 23"/>
                <a:gd name="T14" fmla="*/ 11 w 17"/>
                <a:gd name="T15" fmla="*/ 5 h 23"/>
                <a:gd name="T16" fmla="*/ 5 w 17"/>
                <a:gd name="T17" fmla="*/ 16 h 23"/>
                <a:gd name="T18" fmla="*/ 3 w 17"/>
                <a:gd name="T19" fmla="*/ 18 h 23"/>
                <a:gd name="T20" fmla="*/ 2 w 17"/>
                <a:gd name="T21" fmla="*/ 19 h 23"/>
                <a:gd name="T22" fmla="*/ 0 w 17"/>
                <a:gd name="T23" fmla="*/ 18 h 23"/>
                <a:gd name="T24" fmla="*/ 0 w 17"/>
                <a:gd name="T25" fmla="*/ 19 h 23"/>
                <a:gd name="T26" fmla="*/ 8 w 17"/>
                <a:gd name="T27" fmla="*/ 23 h 23"/>
                <a:gd name="T28" fmla="*/ 8 w 17"/>
                <a:gd name="T29" fmla="*/ 22 h 23"/>
                <a:gd name="T30" fmla="*/ 6 w 17"/>
                <a:gd name="T31" fmla="*/ 21 h 23"/>
                <a:gd name="T32" fmla="*/ 6 w 17"/>
                <a:gd name="T33" fmla="*/ 20 h 23"/>
                <a:gd name="T34" fmla="*/ 7 w 17"/>
                <a:gd name="T35" fmla="*/ 18 h 23"/>
                <a:gd name="T36" fmla="*/ 17 w 17"/>
                <a:gd name="T37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7" h="23">
                  <a:moveTo>
                    <a:pt x="17" y="1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1" y="1"/>
                    <a:pt x="12" y="1"/>
                    <a:pt x="12" y="1"/>
                  </a:cubicBezTo>
                  <a:cubicBezTo>
                    <a:pt x="12" y="1"/>
                    <a:pt x="13" y="1"/>
                    <a:pt x="13" y="2"/>
                  </a:cubicBezTo>
                  <a:cubicBezTo>
                    <a:pt x="13" y="2"/>
                    <a:pt x="13" y="2"/>
                    <a:pt x="13" y="3"/>
                  </a:cubicBezTo>
                  <a:cubicBezTo>
                    <a:pt x="13" y="3"/>
                    <a:pt x="12" y="4"/>
                    <a:pt x="11" y="5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4" y="18"/>
                    <a:pt x="4" y="18"/>
                    <a:pt x="3" y="18"/>
                  </a:cubicBezTo>
                  <a:cubicBezTo>
                    <a:pt x="3" y="19"/>
                    <a:pt x="3" y="19"/>
                    <a:pt x="2" y="19"/>
                  </a:cubicBezTo>
                  <a:cubicBezTo>
                    <a:pt x="2" y="19"/>
                    <a:pt x="1" y="18"/>
                    <a:pt x="0" y="18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7" y="22"/>
                    <a:pt x="7" y="21"/>
                    <a:pt x="6" y="21"/>
                  </a:cubicBezTo>
                  <a:cubicBezTo>
                    <a:pt x="6" y="21"/>
                    <a:pt x="6" y="20"/>
                    <a:pt x="6" y="20"/>
                  </a:cubicBezTo>
                  <a:cubicBezTo>
                    <a:pt x="6" y="20"/>
                    <a:pt x="7" y="19"/>
                    <a:pt x="7" y="18"/>
                  </a:cubicBezTo>
                  <a:lnTo>
                    <a:pt x="17" y="1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36" name="íṡlïde"/>
            <p:cNvSpPr/>
            <p:nvPr/>
          </p:nvSpPr>
          <p:spPr bwMode="auto">
            <a:xfrm>
              <a:off x="9601" y="2230"/>
              <a:ext cx="85" cy="141"/>
            </a:xfrm>
            <a:custGeom>
              <a:avLst/>
              <a:gdLst>
                <a:gd name="T0" fmla="*/ 9 w 15"/>
                <a:gd name="T1" fmla="*/ 1 h 25"/>
                <a:gd name="T2" fmla="*/ 4 w 15"/>
                <a:gd name="T3" fmla="*/ 2 h 25"/>
                <a:gd name="T4" fmla="*/ 2 w 15"/>
                <a:gd name="T5" fmla="*/ 5 h 25"/>
                <a:gd name="T6" fmla="*/ 2 w 15"/>
                <a:gd name="T7" fmla="*/ 8 h 25"/>
                <a:gd name="T8" fmla="*/ 5 w 15"/>
                <a:gd name="T9" fmla="*/ 12 h 25"/>
                <a:gd name="T10" fmla="*/ 1 w 15"/>
                <a:gd name="T11" fmla="*/ 15 h 25"/>
                <a:gd name="T12" fmla="*/ 0 w 15"/>
                <a:gd name="T13" fmla="*/ 18 h 25"/>
                <a:gd name="T14" fmla="*/ 1 w 15"/>
                <a:gd name="T15" fmla="*/ 22 h 25"/>
                <a:gd name="T16" fmla="*/ 6 w 15"/>
                <a:gd name="T17" fmla="*/ 25 h 25"/>
                <a:gd name="T18" fmla="*/ 11 w 15"/>
                <a:gd name="T19" fmla="*/ 24 h 25"/>
                <a:gd name="T20" fmla="*/ 14 w 15"/>
                <a:gd name="T21" fmla="*/ 20 h 25"/>
                <a:gd name="T22" fmla="*/ 13 w 15"/>
                <a:gd name="T23" fmla="*/ 16 h 25"/>
                <a:gd name="T24" fmla="*/ 9 w 15"/>
                <a:gd name="T25" fmla="*/ 12 h 25"/>
                <a:gd name="T26" fmla="*/ 14 w 15"/>
                <a:gd name="T27" fmla="*/ 9 h 25"/>
                <a:gd name="T28" fmla="*/ 15 w 15"/>
                <a:gd name="T29" fmla="*/ 7 h 25"/>
                <a:gd name="T30" fmla="*/ 14 w 15"/>
                <a:gd name="T31" fmla="*/ 3 h 25"/>
                <a:gd name="T32" fmla="*/ 9 w 15"/>
                <a:gd name="T33" fmla="*/ 1 h 25"/>
                <a:gd name="T34" fmla="*/ 11 w 15"/>
                <a:gd name="T35" fmla="*/ 19 h 25"/>
                <a:gd name="T36" fmla="*/ 11 w 15"/>
                <a:gd name="T37" fmla="*/ 21 h 25"/>
                <a:gd name="T38" fmla="*/ 10 w 15"/>
                <a:gd name="T39" fmla="*/ 23 h 25"/>
                <a:gd name="T40" fmla="*/ 6 w 15"/>
                <a:gd name="T41" fmla="*/ 24 h 25"/>
                <a:gd name="T42" fmla="*/ 3 w 15"/>
                <a:gd name="T43" fmla="*/ 22 h 25"/>
                <a:gd name="T44" fmla="*/ 3 w 15"/>
                <a:gd name="T45" fmla="*/ 18 h 25"/>
                <a:gd name="T46" fmla="*/ 4 w 15"/>
                <a:gd name="T47" fmla="*/ 15 h 25"/>
                <a:gd name="T48" fmla="*/ 6 w 15"/>
                <a:gd name="T49" fmla="*/ 13 h 25"/>
                <a:gd name="T50" fmla="*/ 11 w 15"/>
                <a:gd name="T51" fmla="*/ 19 h 25"/>
                <a:gd name="T52" fmla="*/ 12 w 15"/>
                <a:gd name="T53" fmla="*/ 8 h 25"/>
                <a:gd name="T54" fmla="*/ 8 w 15"/>
                <a:gd name="T55" fmla="*/ 11 h 25"/>
                <a:gd name="T56" fmla="*/ 6 w 15"/>
                <a:gd name="T57" fmla="*/ 8 h 25"/>
                <a:gd name="T58" fmla="*/ 5 w 15"/>
                <a:gd name="T59" fmla="*/ 6 h 25"/>
                <a:gd name="T60" fmla="*/ 5 w 15"/>
                <a:gd name="T61" fmla="*/ 5 h 25"/>
                <a:gd name="T62" fmla="*/ 6 w 15"/>
                <a:gd name="T63" fmla="*/ 2 h 25"/>
                <a:gd name="T64" fmla="*/ 9 w 15"/>
                <a:gd name="T65" fmla="*/ 2 h 25"/>
                <a:gd name="T66" fmla="*/ 12 w 15"/>
                <a:gd name="T67" fmla="*/ 3 h 25"/>
                <a:gd name="T68" fmla="*/ 12 w 15"/>
                <a:gd name="T69" fmla="*/ 6 h 25"/>
                <a:gd name="T70" fmla="*/ 12 w 15"/>
                <a:gd name="T71" fmla="*/ 8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5" h="25">
                  <a:moveTo>
                    <a:pt x="9" y="1"/>
                  </a:moveTo>
                  <a:cubicBezTo>
                    <a:pt x="7" y="0"/>
                    <a:pt x="6" y="1"/>
                    <a:pt x="4" y="2"/>
                  </a:cubicBezTo>
                  <a:cubicBezTo>
                    <a:pt x="3" y="3"/>
                    <a:pt x="2" y="4"/>
                    <a:pt x="2" y="5"/>
                  </a:cubicBezTo>
                  <a:cubicBezTo>
                    <a:pt x="2" y="6"/>
                    <a:pt x="2" y="7"/>
                    <a:pt x="2" y="8"/>
                  </a:cubicBezTo>
                  <a:cubicBezTo>
                    <a:pt x="3" y="9"/>
                    <a:pt x="4" y="11"/>
                    <a:pt x="5" y="12"/>
                  </a:cubicBezTo>
                  <a:cubicBezTo>
                    <a:pt x="4" y="13"/>
                    <a:pt x="2" y="14"/>
                    <a:pt x="1" y="15"/>
                  </a:cubicBezTo>
                  <a:cubicBezTo>
                    <a:pt x="0" y="16"/>
                    <a:pt x="0" y="17"/>
                    <a:pt x="0" y="18"/>
                  </a:cubicBezTo>
                  <a:cubicBezTo>
                    <a:pt x="0" y="19"/>
                    <a:pt x="0" y="21"/>
                    <a:pt x="1" y="22"/>
                  </a:cubicBezTo>
                  <a:cubicBezTo>
                    <a:pt x="2" y="24"/>
                    <a:pt x="4" y="24"/>
                    <a:pt x="6" y="25"/>
                  </a:cubicBezTo>
                  <a:cubicBezTo>
                    <a:pt x="8" y="25"/>
                    <a:pt x="10" y="25"/>
                    <a:pt x="11" y="24"/>
                  </a:cubicBezTo>
                  <a:cubicBezTo>
                    <a:pt x="13" y="23"/>
                    <a:pt x="14" y="21"/>
                    <a:pt x="14" y="20"/>
                  </a:cubicBezTo>
                  <a:cubicBezTo>
                    <a:pt x="14" y="18"/>
                    <a:pt x="14" y="17"/>
                    <a:pt x="13" y="16"/>
                  </a:cubicBezTo>
                  <a:cubicBezTo>
                    <a:pt x="12" y="15"/>
                    <a:pt x="11" y="14"/>
                    <a:pt x="9" y="12"/>
                  </a:cubicBezTo>
                  <a:cubicBezTo>
                    <a:pt x="11" y="11"/>
                    <a:pt x="13" y="10"/>
                    <a:pt x="14" y="9"/>
                  </a:cubicBezTo>
                  <a:cubicBezTo>
                    <a:pt x="14" y="8"/>
                    <a:pt x="15" y="7"/>
                    <a:pt x="15" y="7"/>
                  </a:cubicBezTo>
                  <a:cubicBezTo>
                    <a:pt x="15" y="5"/>
                    <a:pt x="15" y="4"/>
                    <a:pt x="14" y="3"/>
                  </a:cubicBezTo>
                  <a:cubicBezTo>
                    <a:pt x="13" y="2"/>
                    <a:pt x="11" y="1"/>
                    <a:pt x="9" y="1"/>
                  </a:cubicBezTo>
                  <a:close/>
                  <a:moveTo>
                    <a:pt x="11" y="19"/>
                  </a:moveTo>
                  <a:cubicBezTo>
                    <a:pt x="11" y="19"/>
                    <a:pt x="11" y="20"/>
                    <a:pt x="11" y="21"/>
                  </a:cubicBezTo>
                  <a:cubicBezTo>
                    <a:pt x="11" y="22"/>
                    <a:pt x="10" y="23"/>
                    <a:pt x="10" y="23"/>
                  </a:cubicBezTo>
                  <a:cubicBezTo>
                    <a:pt x="9" y="24"/>
                    <a:pt x="8" y="24"/>
                    <a:pt x="6" y="24"/>
                  </a:cubicBezTo>
                  <a:cubicBezTo>
                    <a:pt x="5" y="24"/>
                    <a:pt x="4" y="23"/>
                    <a:pt x="3" y="22"/>
                  </a:cubicBezTo>
                  <a:cubicBezTo>
                    <a:pt x="3" y="21"/>
                    <a:pt x="2" y="20"/>
                    <a:pt x="3" y="18"/>
                  </a:cubicBezTo>
                  <a:cubicBezTo>
                    <a:pt x="3" y="17"/>
                    <a:pt x="3" y="16"/>
                    <a:pt x="4" y="15"/>
                  </a:cubicBezTo>
                  <a:cubicBezTo>
                    <a:pt x="4" y="15"/>
                    <a:pt x="5" y="14"/>
                    <a:pt x="6" y="13"/>
                  </a:cubicBezTo>
                  <a:cubicBezTo>
                    <a:pt x="9" y="15"/>
                    <a:pt x="10" y="17"/>
                    <a:pt x="11" y="19"/>
                  </a:cubicBezTo>
                  <a:close/>
                  <a:moveTo>
                    <a:pt x="12" y="8"/>
                  </a:moveTo>
                  <a:cubicBezTo>
                    <a:pt x="11" y="9"/>
                    <a:pt x="10" y="10"/>
                    <a:pt x="8" y="11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5" y="8"/>
                    <a:pt x="5" y="7"/>
                    <a:pt x="5" y="6"/>
                  </a:cubicBezTo>
                  <a:cubicBezTo>
                    <a:pt x="5" y="6"/>
                    <a:pt x="4" y="5"/>
                    <a:pt x="5" y="5"/>
                  </a:cubicBezTo>
                  <a:cubicBezTo>
                    <a:pt x="5" y="4"/>
                    <a:pt x="5" y="3"/>
                    <a:pt x="6" y="2"/>
                  </a:cubicBezTo>
                  <a:cubicBezTo>
                    <a:pt x="7" y="2"/>
                    <a:pt x="8" y="2"/>
                    <a:pt x="9" y="2"/>
                  </a:cubicBezTo>
                  <a:cubicBezTo>
                    <a:pt x="10" y="2"/>
                    <a:pt x="11" y="2"/>
                    <a:pt x="12" y="3"/>
                  </a:cubicBezTo>
                  <a:cubicBezTo>
                    <a:pt x="12" y="4"/>
                    <a:pt x="13" y="5"/>
                    <a:pt x="12" y="6"/>
                  </a:cubicBezTo>
                  <a:cubicBezTo>
                    <a:pt x="12" y="7"/>
                    <a:pt x="12" y="8"/>
                    <a:pt x="12" y="8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37" name="iṩlide"/>
            <p:cNvSpPr/>
            <p:nvPr/>
          </p:nvSpPr>
          <p:spPr bwMode="auto">
            <a:xfrm>
              <a:off x="9775" y="2230"/>
              <a:ext cx="91" cy="148"/>
            </a:xfrm>
            <a:custGeom>
              <a:avLst/>
              <a:gdLst>
                <a:gd name="T0" fmla="*/ 15 w 16"/>
                <a:gd name="T1" fmla="*/ 16 h 26"/>
                <a:gd name="T2" fmla="*/ 15 w 16"/>
                <a:gd name="T3" fmla="*/ 9 h 26"/>
                <a:gd name="T4" fmla="*/ 12 w 16"/>
                <a:gd name="T5" fmla="*/ 2 h 26"/>
                <a:gd name="T6" fmla="*/ 6 w 16"/>
                <a:gd name="T7" fmla="*/ 1 h 26"/>
                <a:gd name="T8" fmla="*/ 1 w 16"/>
                <a:gd name="T9" fmla="*/ 4 h 26"/>
                <a:gd name="T10" fmla="*/ 0 w 16"/>
                <a:gd name="T11" fmla="*/ 10 h 26"/>
                <a:gd name="T12" fmla="*/ 3 w 16"/>
                <a:gd name="T13" fmla="*/ 15 h 26"/>
                <a:gd name="T14" fmla="*/ 8 w 16"/>
                <a:gd name="T15" fmla="*/ 16 h 26"/>
                <a:gd name="T16" fmla="*/ 12 w 16"/>
                <a:gd name="T17" fmla="*/ 13 h 26"/>
                <a:gd name="T18" fmla="*/ 11 w 16"/>
                <a:gd name="T19" fmla="*/ 19 h 26"/>
                <a:gd name="T20" fmla="*/ 8 w 16"/>
                <a:gd name="T21" fmla="*/ 23 h 26"/>
                <a:gd name="T22" fmla="*/ 4 w 16"/>
                <a:gd name="T23" fmla="*/ 25 h 26"/>
                <a:gd name="T24" fmla="*/ 4 w 16"/>
                <a:gd name="T25" fmla="*/ 26 h 26"/>
                <a:gd name="T26" fmla="*/ 5 w 16"/>
                <a:gd name="T27" fmla="*/ 26 h 26"/>
                <a:gd name="T28" fmla="*/ 11 w 16"/>
                <a:gd name="T29" fmla="*/ 23 h 26"/>
                <a:gd name="T30" fmla="*/ 15 w 16"/>
                <a:gd name="T31" fmla="*/ 16 h 26"/>
                <a:gd name="T32" fmla="*/ 11 w 16"/>
                <a:gd name="T33" fmla="*/ 13 h 26"/>
                <a:gd name="T34" fmla="*/ 9 w 16"/>
                <a:gd name="T35" fmla="*/ 14 h 26"/>
                <a:gd name="T36" fmla="*/ 6 w 16"/>
                <a:gd name="T37" fmla="*/ 13 h 26"/>
                <a:gd name="T38" fmla="*/ 3 w 16"/>
                <a:gd name="T39" fmla="*/ 8 h 26"/>
                <a:gd name="T40" fmla="*/ 3 w 16"/>
                <a:gd name="T41" fmla="*/ 4 h 26"/>
                <a:gd name="T42" fmla="*/ 6 w 16"/>
                <a:gd name="T43" fmla="*/ 2 h 26"/>
                <a:gd name="T44" fmla="*/ 8 w 16"/>
                <a:gd name="T45" fmla="*/ 2 h 26"/>
                <a:gd name="T46" fmla="*/ 11 w 16"/>
                <a:gd name="T47" fmla="*/ 5 h 26"/>
                <a:gd name="T48" fmla="*/ 12 w 16"/>
                <a:gd name="T49" fmla="*/ 8 h 26"/>
                <a:gd name="T50" fmla="*/ 12 w 16"/>
                <a:gd name="T51" fmla="*/ 12 h 26"/>
                <a:gd name="T52" fmla="*/ 11 w 16"/>
                <a:gd name="T53" fmla="*/ 1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" h="26">
                  <a:moveTo>
                    <a:pt x="15" y="16"/>
                  </a:moveTo>
                  <a:cubicBezTo>
                    <a:pt x="16" y="14"/>
                    <a:pt x="16" y="11"/>
                    <a:pt x="15" y="9"/>
                  </a:cubicBezTo>
                  <a:cubicBezTo>
                    <a:pt x="15" y="6"/>
                    <a:pt x="14" y="4"/>
                    <a:pt x="12" y="2"/>
                  </a:cubicBezTo>
                  <a:cubicBezTo>
                    <a:pt x="10" y="1"/>
                    <a:pt x="8" y="0"/>
                    <a:pt x="6" y="1"/>
                  </a:cubicBezTo>
                  <a:cubicBezTo>
                    <a:pt x="4" y="1"/>
                    <a:pt x="2" y="2"/>
                    <a:pt x="1" y="4"/>
                  </a:cubicBezTo>
                  <a:cubicBezTo>
                    <a:pt x="0" y="6"/>
                    <a:pt x="0" y="8"/>
                    <a:pt x="0" y="10"/>
                  </a:cubicBezTo>
                  <a:cubicBezTo>
                    <a:pt x="1" y="12"/>
                    <a:pt x="1" y="14"/>
                    <a:pt x="3" y="15"/>
                  </a:cubicBezTo>
                  <a:cubicBezTo>
                    <a:pt x="4" y="16"/>
                    <a:pt x="6" y="16"/>
                    <a:pt x="8" y="16"/>
                  </a:cubicBezTo>
                  <a:cubicBezTo>
                    <a:pt x="9" y="16"/>
                    <a:pt x="11" y="15"/>
                    <a:pt x="12" y="13"/>
                  </a:cubicBezTo>
                  <a:cubicBezTo>
                    <a:pt x="12" y="15"/>
                    <a:pt x="12" y="17"/>
                    <a:pt x="11" y="19"/>
                  </a:cubicBezTo>
                  <a:cubicBezTo>
                    <a:pt x="10" y="21"/>
                    <a:pt x="9" y="22"/>
                    <a:pt x="8" y="23"/>
                  </a:cubicBezTo>
                  <a:cubicBezTo>
                    <a:pt x="6" y="24"/>
                    <a:pt x="5" y="25"/>
                    <a:pt x="4" y="25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7" y="25"/>
                    <a:pt x="9" y="24"/>
                    <a:pt x="11" y="23"/>
                  </a:cubicBezTo>
                  <a:cubicBezTo>
                    <a:pt x="13" y="21"/>
                    <a:pt x="14" y="19"/>
                    <a:pt x="15" y="16"/>
                  </a:cubicBezTo>
                  <a:close/>
                  <a:moveTo>
                    <a:pt x="11" y="13"/>
                  </a:moveTo>
                  <a:cubicBezTo>
                    <a:pt x="10" y="14"/>
                    <a:pt x="9" y="14"/>
                    <a:pt x="9" y="14"/>
                  </a:cubicBezTo>
                  <a:cubicBezTo>
                    <a:pt x="8" y="14"/>
                    <a:pt x="7" y="14"/>
                    <a:pt x="6" y="13"/>
                  </a:cubicBezTo>
                  <a:cubicBezTo>
                    <a:pt x="4" y="12"/>
                    <a:pt x="3" y="10"/>
                    <a:pt x="3" y="8"/>
                  </a:cubicBezTo>
                  <a:cubicBezTo>
                    <a:pt x="3" y="6"/>
                    <a:pt x="3" y="5"/>
                    <a:pt x="3" y="4"/>
                  </a:cubicBezTo>
                  <a:cubicBezTo>
                    <a:pt x="4" y="3"/>
                    <a:pt x="5" y="2"/>
                    <a:pt x="6" y="2"/>
                  </a:cubicBezTo>
                  <a:cubicBezTo>
                    <a:pt x="7" y="2"/>
                    <a:pt x="8" y="2"/>
                    <a:pt x="8" y="2"/>
                  </a:cubicBezTo>
                  <a:cubicBezTo>
                    <a:pt x="9" y="3"/>
                    <a:pt x="10" y="4"/>
                    <a:pt x="11" y="5"/>
                  </a:cubicBezTo>
                  <a:cubicBezTo>
                    <a:pt x="11" y="6"/>
                    <a:pt x="12" y="7"/>
                    <a:pt x="12" y="8"/>
                  </a:cubicBezTo>
                  <a:cubicBezTo>
                    <a:pt x="12" y="9"/>
                    <a:pt x="12" y="10"/>
                    <a:pt x="12" y="12"/>
                  </a:cubicBezTo>
                  <a:cubicBezTo>
                    <a:pt x="12" y="13"/>
                    <a:pt x="11" y="13"/>
                    <a:pt x="11" y="13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38" name="îs1ïde"/>
            <p:cNvSpPr/>
            <p:nvPr/>
          </p:nvSpPr>
          <p:spPr bwMode="auto">
            <a:xfrm>
              <a:off x="9934" y="2208"/>
              <a:ext cx="79" cy="141"/>
            </a:xfrm>
            <a:custGeom>
              <a:avLst/>
              <a:gdLst>
                <a:gd name="T0" fmla="*/ 11 w 14"/>
                <a:gd name="T1" fmla="*/ 24 h 25"/>
                <a:gd name="T2" fmla="*/ 14 w 14"/>
                <a:gd name="T3" fmla="*/ 0 h 25"/>
                <a:gd name="T4" fmla="*/ 14 w 14"/>
                <a:gd name="T5" fmla="*/ 0 h 25"/>
                <a:gd name="T6" fmla="*/ 1 w 14"/>
                <a:gd name="T7" fmla="*/ 2 h 25"/>
                <a:gd name="T8" fmla="*/ 0 w 14"/>
                <a:gd name="T9" fmla="*/ 8 h 25"/>
                <a:gd name="T10" fmla="*/ 0 w 14"/>
                <a:gd name="T11" fmla="*/ 8 h 25"/>
                <a:gd name="T12" fmla="*/ 2 w 14"/>
                <a:gd name="T13" fmla="*/ 5 h 25"/>
                <a:gd name="T14" fmla="*/ 5 w 14"/>
                <a:gd name="T15" fmla="*/ 4 h 25"/>
                <a:gd name="T16" fmla="*/ 12 w 14"/>
                <a:gd name="T17" fmla="*/ 3 h 25"/>
                <a:gd name="T18" fmla="*/ 9 w 14"/>
                <a:gd name="T19" fmla="*/ 25 h 25"/>
                <a:gd name="T20" fmla="*/ 11 w 14"/>
                <a:gd name="T21" fmla="*/ 2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" h="25">
                  <a:moveTo>
                    <a:pt x="11" y="24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1" y="7"/>
                    <a:pt x="1" y="6"/>
                    <a:pt x="2" y="5"/>
                  </a:cubicBezTo>
                  <a:cubicBezTo>
                    <a:pt x="3" y="5"/>
                    <a:pt x="4" y="4"/>
                    <a:pt x="5" y="4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9" y="25"/>
                    <a:pt x="9" y="25"/>
                    <a:pt x="9" y="25"/>
                  </a:cubicBezTo>
                  <a:lnTo>
                    <a:pt x="11" y="24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39" name="i$ľïḑe"/>
            <p:cNvSpPr/>
            <p:nvPr/>
          </p:nvSpPr>
          <p:spPr bwMode="auto">
            <a:xfrm>
              <a:off x="8868" y="1425"/>
              <a:ext cx="85" cy="57"/>
            </a:xfrm>
            <a:custGeom>
              <a:avLst/>
              <a:gdLst>
                <a:gd name="T0" fmla="*/ 8 w 15"/>
                <a:gd name="T1" fmla="*/ 7 h 10"/>
                <a:gd name="T2" fmla="*/ 12 w 15"/>
                <a:gd name="T3" fmla="*/ 10 h 10"/>
                <a:gd name="T4" fmla="*/ 14 w 15"/>
                <a:gd name="T5" fmla="*/ 3 h 10"/>
                <a:gd name="T6" fmla="*/ 10 w 15"/>
                <a:gd name="T7" fmla="*/ 0 h 10"/>
                <a:gd name="T8" fmla="*/ 0 w 15"/>
                <a:gd name="T9" fmla="*/ 2 h 10"/>
                <a:gd name="T10" fmla="*/ 8 w 15"/>
                <a:gd name="T11" fmla="*/ 7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0">
                  <a:moveTo>
                    <a:pt x="8" y="7"/>
                  </a:moveTo>
                  <a:cubicBezTo>
                    <a:pt x="12" y="10"/>
                    <a:pt x="12" y="10"/>
                    <a:pt x="12" y="10"/>
                  </a:cubicBezTo>
                  <a:cubicBezTo>
                    <a:pt x="12" y="7"/>
                    <a:pt x="15" y="5"/>
                    <a:pt x="14" y="3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7" y="0"/>
                    <a:pt x="3" y="0"/>
                    <a:pt x="0" y="2"/>
                  </a:cubicBezTo>
                  <a:cubicBezTo>
                    <a:pt x="1" y="4"/>
                    <a:pt x="4" y="8"/>
                    <a:pt x="8" y="7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40" name="iŝļíḍè"/>
            <p:cNvSpPr/>
            <p:nvPr/>
          </p:nvSpPr>
          <p:spPr bwMode="auto">
            <a:xfrm>
              <a:off x="8940" y="1504"/>
              <a:ext cx="67" cy="47"/>
            </a:xfrm>
            <a:custGeom>
              <a:avLst/>
              <a:gdLst>
                <a:gd name="T0" fmla="*/ 7 w 12"/>
                <a:gd name="T1" fmla="*/ 7 h 8"/>
                <a:gd name="T2" fmla="*/ 9 w 12"/>
                <a:gd name="T3" fmla="*/ 8 h 8"/>
                <a:gd name="T4" fmla="*/ 12 w 12"/>
                <a:gd name="T5" fmla="*/ 6 h 8"/>
                <a:gd name="T6" fmla="*/ 11 w 12"/>
                <a:gd name="T7" fmla="*/ 2 h 8"/>
                <a:gd name="T8" fmla="*/ 8 w 12"/>
                <a:gd name="T9" fmla="*/ 0 h 8"/>
                <a:gd name="T10" fmla="*/ 0 w 12"/>
                <a:gd name="T11" fmla="*/ 3 h 8"/>
                <a:gd name="T12" fmla="*/ 7 w 12"/>
                <a:gd name="T13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">
                  <a:moveTo>
                    <a:pt x="7" y="7"/>
                  </a:moveTo>
                  <a:cubicBezTo>
                    <a:pt x="9" y="8"/>
                    <a:pt x="9" y="8"/>
                    <a:pt x="9" y="8"/>
                  </a:cubicBezTo>
                  <a:cubicBezTo>
                    <a:pt x="10" y="8"/>
                    <a:pt x="11" y="6"/>
                    <a:pt x="12" y="6"/>
                  </a:cubicBezTo>
                  <a:cubicBezTo>
                    <a:pt x="12" y="4"/>
                    <a:pt x="11" y="2"/>
                    <a:pt x="11" y="2"/>
                  </a:cubicBezTo>
                  <a:cubicBezTo>
                    <a:pt x="11" y="0"/>
                    <a:pt x="9" y="1"/>
                    <a:pt x="8" y="0"/>
                  </a:cubicBezTo>
                  <a:cubicBezTo>
                    <a:pt x="5" y="1"/>
                    <a:pt x="1" y="0"/>
                    <a:pt x="0" y="3"/>
                  </a:cubicBezTo>
                  <a:cubicBezTo>
                    <a:pt x="2" y="5"/>
                    <a:pt x="5" y="6"/>
                    <a:pt x="7" y="7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41" name="íṩḻîḋê"/>
            <p:cNvSpPr/>
            <p:nvPr/>
          </p:nvSpPr>
          <p:spPr bwMode="auto">
            <a:xfrm>
              <a:off x="8980" y="1301"/>
              <a:ext cx="248" cy="409"/>
            </a:xfrm>
            <a:custGeom>
              <a:avLst/>
              <a:gdLst>
                <a:gd name="T0" fmla="*/ 9 w 44"/>
                <a:gd name="T1" fmla="*/ 32 h 72"/>
                <a:gd name="T2" fmla="*/ 12 w 44"/>
                <a:gd name="T3" fmla="*/ 31 h 72"/>
                <a:gd name="T4" fmla="*/ 15 w 44"/>
                <a:gd name="T5" fmla="*/ 33 h 72"/>
                <a:gd name="T6" fmla="*/ 13 w 44"/>
                <a:gd name="T7" fmla="*/ 44 h 72"/>
                <a:gd name="T8" fmla="*/ 8 w 44"/>
                <a:gd name="T9" fmla="*/ 41 h 72"/>
                <a:gd name="T10" fmla="*/ 14 w 44"/>
                <a:gd name="T11" fmla="*/ 68 h 72"/>
                <a:gd name="T12" fmla="*/ 26 w 44"/>
                <a:gd name="T13" fmla="*/ 72 h 72"/>
                <a:gd name="T14" fmla="*/ 27 w 44"/>
                <a:gd name="T15" fmla="*/ 69 h 72"/>
                <a:gd name="T16" fmla="*/ 15 w 44"/>
                <a:gd name="T17" fmla="*/ 52 h 72"/>
                <a:gd name="T18" fmla="*/ 21 w 44"/>
                <a:gd name="T19" fmla="*/ 49 h 72"/>
                <a:gd name="T20" fmla="*/ 21 w 44"/>
                <a:gd name="T21" fmla="*/ 40 h 72"/>
                <a:gd name="T22" fmla="*/ 26 w 44"/>
                <a:gd name="T23" fmla="*/ 45 h 72"/>
                <a:gd name="T24" fmla="*/ 19 w 44"/>
                <a:gd name="T25" fmla="*/ 31 h 72"/>
                <a:gd name="T26" fmla="*/ 19 w 44"/>
                <a:gd name="T27" fmla="*/ 21 h 72"/>
                <a:gd name="T28" fmla="*/ 30 w 44"/>
                <a:gd name="T29" fmla="*/ 30 h 72"/>
                <a:gd name="T30" fmla="*/ 26 w 44"/>
                <a:gd name="T31" fmla="*/ 19 h 72"/>
                <a:gd name="T32" fmla="*/ 29 w 44"/>
                <a:gd name="T33" fmla="*/ 16 h 72"/>
                <a:gd name="T34" fmla="*/ 43 w 44"/>
                <a:gd name="T35" fmla="*/ 28 h 72"/>
                <a:gd name="T36" fmla="*/ 29 w 44"/>
                <a:gd name="T37" fmla="*/ 8 h 72"/>
                <a:gd name="T38" fmla="*/ 24 w 44"/>
                <a:gd name="T39" fmla="*/ 6 h 72"/>
                <a:gd name="T40" fmla="*/ 24 w 44"/>
                <a:gd name="T41" fmla="*/ 13 h 72"/>
                <a:gd name="T42" fmla="*/ 17 w 44"/>
                <a:gd name="T43" fmla="*/ 11 h 72"/>
                <a:gd name="T44" fmla="*/ 16 w 44"/>
                <a:gd name="T45" fmla="*/ 0 h 72"/>
                <a:gd name="T46" fmla="*/ 14 w 44"/>
                <a:gd name="T47" fmla="*/ 6 h 72"/>
                <a:gd name="T48" fmla="*/ 9 w 44"/>
                <a:gd name="T49" fmla="*/ 8 h 72"/>
                <a:gd name="T50" fmla="*/ 16 w 44"/>
                <a:gd name="T51" fmla="*/ 16 h 72"/>
                <a:gd name="T52" fmla="*/ 16 w 44"/>
                <a:gd name="T53" fmla="*/ 25 h 72"/>
                <a:gd name="T54" fmla="*/ 11 w 44"/>
                <a:gd name="T55" fmla="*/ 20 h 72"/>
                <a:gd name="T56" fmla="*/ 0 w 44"/>
                <a:gd name="T57" fmla="*/ 19 h 72"/>
                <a:gd name="T58" fmla="*/ 9 w 44"/>
                <a:gd name="T59" fmla="*/ 28 h 72"/>
                <a:gd name="T60" fmla="*/ 9 w 44"/>
                <a:gd name="T61" fmla="*/ 3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4" h="72">
                  <a:moveTo>
                    <a:pt x="9" y="32"/>
                  </a:moveTo>
                  <a:cubicBezTo>
                    <a:pt x="10" y="33"/>
                    <a:pt x="11" y="32"/>
                    <a:pt x="12" y="31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6" y="37"/>
                    <a:pt x="15" y="41"/>
                    <a:pt x="13" y="44"/>
                  </a:cubicBezTo>
                  <a:cubicBezTo>
                    <a:pt x="11" y="46"/>
                    <a:pt x="10" y="42"/>
                    <a:pt x="8" y="41"/>
                  </a:cubicBezTo>
                  <a:cubicBezTo>
                    <a:pt x="10" y="50"/>
                    <a:pt x="15" y="60"/>
                    <a:pt x="14" y="68"/>
                  </a:cubicBezTo>
                  <a:cubicBezTo>
                    <a:pt x="20" y="72"/>
                    <a:pt x="24" y="72"/>
                    <a:pt x="26" y="72"/>
                  </a:cubicBezTo>
                  <a:cubicBezTo>
                    <a:pt x="27" y="69"/>
                    <a:pt x="27" y="69"/>
                    <a:pt x="27" y="69"/>
                  </a:cubicBezTo>
                  <a:cubicBezTo>
                    <a:pt x="19" y="64"/>
                    <a:pt x="16" y="54"/>
                    <a:pt x="15" y="52"/>
                  </a:cubicBezTo>
                  <a:cubicBezTo>
                    <a:pt x="21" y="49"/>
                    <a:pt x="21" y="49"/>
                    <a:pt x="21" y="49"/>
                  </a:cubicBezTo>
                  <a:cubicBezTo>
                    <a:pt x="21" y="46"/>
                    <a:pt x="20" y="41"/>
                    <a:pt x="21" y="40"/>
                  </a:cubicBezTo>
                  <a:cubicBezTo>
                    <a:pt x="24" y="41"/>
                    <a:pt x="25" y="43"/>
                    <a:pt x="26" y="45"/>
                  </a:cubicBezTo>
                  <a:cubicBezTo>
                    <a:pt x="33" y="42"/>
                    <a:pt x="22" y="36"/>
                    <a:pt x="19" y="31"/>
                  </a:cubicBezTo>
                  <a:cubicBezTo>
                    <a:pt x="19" y="27"/>
                    <a:pt x="19" y="24"/>
                    <a:pt x="19" y="21"/>
                  </a:cubicBezTo>
                  <a:cubicBezTo>
                    <a:pt x="23" y="22"/>
                    <a:pt x="27" y="27"/>
                    <a:pt x="30" y="30"/>
                  </a:cubicBezTo>
                  <a:cubicBezTo>
                    <a:pt x="33" y="27"/>
                    <a:pt x="27" y="23"/>
                    <a:pt x="26" y="19"/>
                  </a:cubicBezTo>
                  <a:cubicBezTo>
                    <a:pt x="25" y="17"/>
                    <a:pt x="27" y="17"/>
                    <a:pt x="29" y="16"/>
                  </a:cubicBezTo>
                  <a:cubicBezTo>
                    <a:pt x="43" y="28"/>
                    <a:pt x="43" y="28"/>
                    <a:pt x="43" y="28"/>
                  </a:cubicBezTo>
                  <a:cubicBezTo>
                    <a:pt x="44" y="21"/>
                    <a:pt x="34" y="15"/>
                    <a:pt x="29" y="8"/>
                  </a:cubicBezTo>
                  <a:cubicBezTo>
                    <a:pt x="30" y="6"/>
                    <a:pt x="29" y="4"/>
                    <a:pt x="24" y="6"/>
                  </a:cubicBezTo>
                  <a:cubicBezTo>
                    <a:pt x="22" y="6"/>
                    <a:pt x="19" y="7"/>
                    <a:pt x="24" y="13"/>
                  </a:cubicBezTo>
                  <a:cubicBezTo>
                    <a:pt x="21" y="17"/>
                    <a:pt x="19" y="12"/>
                    <a:pt x="17" y="11"/>
                  </a:cubicBezTo>
                  <a:cubicBezTo>
                    <a:pt x="18" y="6"/>
                    <a:pt x="20" y="1"/>
                    <a:pt x="16" y="0"/>
                  </a:cubicBezTo>
                  <a:cubicBezTo>
                    <a:pt x="16" y="2"/>
                    <a:pt x="16" y="4"/>
                    <a:pt x="14" y="6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10"/>
                    <a:pt x="14" y="13"/>
                    <a:pt x="16" y="16"/>
                  </a:cubicBezTo>
                  <a:cubicBezTo>
                    <a:pt x="17" y="20"/>
                    <a:pt x="16" y="23"/>
                    <a:pt x="16" y="25"/>
                  </a:cubicBezTo>
                  <a:cubicBezTo>
                    <a:pt x="12" y="27"/>
                    <a:pt x="13" y="22"/>
                    <a:pt x="11" y="20"/>
                  </a:cubicBezTo>
                  <a:cubicBezTo>
                    <a:pt x="7" y="17"/>
                    <a:pt x="2" y="18"/>
                    <a:pt x="0" y="19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9" y="29"/>
                    <a:pt x="6" y="32"/>
                    <a:pt x="9" y="32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42" name="íṡľiḑê"/>
            <p:cNvSpPr/>
            <p:nvPr/>
          </p:nvSpPr>
          <p:spPr bwMode="auto">
            <a:xfrm>
              <a:off x="9460" y="926"/>
              <a:ext cx="74" cy="74"/>
            </a:xfrm>
            <a:custGeom>
              <a:avLst/>
              <a:gdLst>
                <a:gd name="T0" fmla="*/ 2 w 13"/>
                <a:gd name="T1" fmla="*/ 13 h 13"/>
                <a:gd name="T2" fmla="*/ 9 w 13"/>
                <a:gd name="T3" fmla="*/ 13 h 13"/>
                <a:gd name="T4" fmla="*/ 3 w 13"/>
                <a:gd name="T5" fmla="*/ 0 h 13"/>
                <a:gd name="T6" fmla="*/ 2 w 13"/>
                <a:gd name="T7" fmla="*/ 8 h 13"/>
                <a:gd name="T8" fmla="*/ 2 w 13"/>
                <a:gd name="T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2" y="13"/>
                  </a:moveTo>
                  <a:cubicBezTo>
                    <a:pt x="4" y="13"/>
                    <a:pt x="6" y="13"/>
                    <a:pt x="9" y="13"/>
                  </a:cubicBezTo>
                  <a:cubicBezTo>
                    <a:pt x="13" y="8"/>
                    <a:pt x="6" y="3"/>
                    <a:pt x="3" y="0"/>
                  </a:cubicBezTo>
                  <a:cubicBezTo>
                    <a:pt x="0" y="1"/>
                    <a:pt x="2" y="6"/>
                    <a:pt x="2" y="8"/>
                  </a:cubicBezTo>
                  <a:cubicBezTo>
                    <a:pt x="2" y="9"/>
                    <a:pt x="1" y="11"/>
                    <a:pt x="2" y="13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43" name="iṥļiḓe"/>
            <p:cNvSpPr/>
            <p:nvPr/>
          </p:nvSpPr>
          <p:spPr bwMode="auto">
            <a:xfrm>
              <a:off x="9432" y="1040"/>
              <a:ext cx="45" cy="62"/>
            </a:xfrm>
            <a:custGeom>
              <a:avLst/>
              <a:gdLst>
                <a:gd name="T0" fmla="*/ 2 w 8"/>
                <a:gd name="T1" fmla="*/ 11 h 11"/>
                <a:gd name="T2" fmla="*/ 8 w 8"/>
                <a:gd name="T3" fmla="*/ 9 h 11"/>
                <a:gd name="T4" fmla="*/ 7 w 8"/>
                <a:gd name="T5" fmla="*/ 4 h 11"/>
                <a:gd name="T6" fmla="*/ 3 w 8"/>
                <a:gd name="T7" fmla="*/ 0 h 11"/>
                <a:gd name="T8" fmla="*/ 1 w 8"/>
                <a:gd name="T9" fmla="*/ 5 h 11"/>
                <a:gd name="T10" fmla="*/ 2 w 8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11">
                  <a:moveTo>
                    <a:pt x="2" y="11"/>
                  </a:moveTo>
                  <a:cubicBezTo>
                    <a:pt x="4" y="11"/>
                    <a:pt x="6" y="10"/>
                    <a:pt x="8" y="9"/>
                  </a:cubicBezTo>
                  <a:cubicBezTo>
                    <a:pt x="8" y="7"/>
                    <a:pt x="8" y="6"/>
                    <a:pt x="7" y="4"/>
                  </a:cubicBezTo>
                  <a:cubicBezTo>
                    <a:pt x="6" y="3"/>
                    <a:pt x="5" y="1"/>
                    <a:pt x="3" y="0"/>
                  </a:cubicBezTo>
                  <a:cubicBezTo>
                    <a:pt x="3" y="0"/>
                    <a:pt x="0" y="1"/>
                    <a:pt x="1" y="5"/>
                  </a:cubicBezTo>
                  <a:cubicBezTo>
                    <a:pt x="2" y="8"/>
                    <a:pt x="2" y="9"/>
                    <a:pt x="2" y="11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44" name="iŝ1îḋé"/>
            <p:cNvSpPr/>
            <p:nvPr/>
          </p:nvSpPr>
          <p:spPr bwMode="auto">
            <a:xfrm>
              <a:off x="9556" y="989"/>
              <a:ext cx="102" cy="97"/>
            </a:xfrm>
            <a:custGeom>
              <a:avLst/>
              <a:gdLst>
                <a:gd name="T0" fmla="*/ 5 w 18"/>
                <a:gd name="T1" fmla="*/ 11 h 17"/>
                <a:gd name="T2" fmla="*/ 7 w 18"/>
                <a:gd name="T3" fmla="*/ 11 h 17"/>
                <a:gd name="T4" fmla="*/ 7 w 18"/>
                <a:gd name="T5" fmla="*/ 17 h 17"/>
                <a:gd name="T6" fmla="*/ 8 w 18"/>
                <a:gd name="T7" fmla="*/ 17 h 17"/>
                <a:gd name="T8" fmla="*/ 12 w 18"/>
                <a:gd name="T9" fmla="*/ 14 h 17"/>
                <a:gd name="T10" fmla="*/ 13 w 18"/>
                <a:gd name="T11" fmla="*/ 12 h 17"/>
                <a:gd name="T12" fmla="*/ 17 w 18"/>
                <a:gd name="T13" fmla="*/ 7 h 17"/>
                <a:gd name="T14" fmla="*/ 13 w 18"/>
                <a:gd name="T15" fmla="*/ 0 h 17"/>
                <a:gd name="T16" fmla="*/ 2 w 18"/>
                <a:gd name="T17" fmla="*/ 3 h 17"/>
                <a:gd name="T18" fmla="*/ 5 w 18"/>
                <a:gd name="T19" fmla="*/ 11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" h="17">
                  <a:moveTo>
                    <a:pt x="5" y="11"/>
                  </a:moveTo>
                  <a:cubicBezTo>
                    <a:pt x="7" y="11"/>
                    <a:pt x="7" y="11"/>
                    <a:pt x="7" y="11"/>
                  </a:cubicBezTo>
                  <a:cubicBezTo>
                    <a:pt x="7" y="13"/>
                    <a:pt x="7" y="15"/>
                    <a:pt x="7" y="17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5"/>
                    <a:pt x="11" y="15"/>
                    <a:pt x="12" y="14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8" y="5"/>
                    <a:pt x="17" y="2"/>
                    <a:pt x="13" y="0"/>
                  </a:cubicBezTo>
                  <a:cubicBezTo>
                    <a:pt x="10" y="1"/>
                    <a:pt x="7" y="2"/>
                    <a:pt x="2" y="3"/>
                  </a:cubicBezTo>
                  <a:cubicBezTo>
                    <a:pt x="0" y="7"/>
                    <a:pt x="3" y="10"/>
                    <a:pt x="5" y="11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45" name="iṩḷiḓè"/>
            <p:cNvSpPr/>
            <p:nvPr/>
          </p:nvSpPr>
          <p:spPr bwMode="auto">
            <a:xfrm>
              <a:off x="9556" y="1080"/>
              <a:ext cx="95" cy="72"/>
            </a:xfrm>
            <a:custGeom>
              <a:avLst/>
              <a:gdLst>
                <a:gd name="T0" fmla="*/ 6 w 17"/>
                <a:gd name="T1" fmla="*/ 13 h 13"/>
                <a:gd name="T2" fmla="*/ 15 w 17"/>
                <a:gd name="T3" fmla="*/ 4 h 13"/>
                <a:gd name="T4" fmla="*/ 16 w 17"/>
                <a:gd name="T5" fmla="*/ 0 h 13"/>
                <a:gd name="T6" fmla="*/ 1 w 17"/>
                <a:gd name="T7" fmla="*/ 5 h 13"/>
                <a:gd name="T8" fmla="*/ 6 w 17"/>
                <a:gd name="T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3">
                  <a:moveTo>
                    <a:pt x="6" y="13"/>
                  </a:moveTo>
                  <a:cubicBezTo>
                    <a:pt x="9" y="10"/>
                    <a:pt x="13" y="8"/>
                    <a:pt x="15" y="4"/>
                  </a:cubicBezTo>
                  <a:cubicBezTo>
                    <a:pt x="16" y="3"/>
                    <a:pt x="17" y="2"/>
                    <a:pt x="16" y="0"/>
                  </a:cubicBezTo>
                  <a:cubicBezTo>
                    <a:pt x="11" y="0"/>
                    <a:pt x="6" y="5"/>
                    <a:pt x="1" y="5"/>
                  </a:cubicBezTo>
                  <a:cubicBezTo>
                    <a:pt x="0" y="10"/>
                    <a:pt x="4" y="11"/>
                    <a:pt x="6" y="13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46" name="îṥ1ïďé"/>
            <p:cNvSpPr/>
            <p:nvPr/>
          </p:nvSpPr>
          <p:spPr bwMode="auto">
            <a:xfrm>
              <a:off x="9358" y="1108"/>
              <a:ext cx="131" cy="181"/>
            </a:xfrm>
            <a:custGeom>
              <a:avLst/>
              <a:gdLst>
                <a:gd name="T0" fmla="*/ 7 w 23"/>
                <a:gd name="T1" fmla="*/ 32 h 32"/>
                <a:gd name="T2" fmla="*/ 23 w 23"/>
                <a:gd name="T3" fmla="*/ 0 h 32"/>
                <a:gd name="T4" fmla="*/ 3 w 23"/>
                <a:gd name="T5" fmla="*/ 23 h 32"/>
                <a:gd name="T6" fmla="*/ 7 w 23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2">
                  <a:moveTo>
                    <a:pt x="7" y="32"/>
                  </a:moveTo>
                  <a:cubicBezTo>
                    <a:pt x="13" y="23"/>
                    <a:pt x="20" y="11"/>
                    <a:pt x="23" y="0"/>
                  </a:cubicBezTo>
                  <a:cubicBezTo>
                    <a:pt x="17" y="9"/>
                    <a:pt x="11" y="18"/>
                    <a:pt x="3" y="23"/>
                  </a:cubicBezTo>
                  <a:cubicBezTo>
                    <a:pt x="0" y="28"/>
                    <a:pt x="6" y="31"/>
                    <a:pt x="7" y="32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47" name="iSḷiḍé"/>
            <p:cNvSpPr/>
            <p:nvPr/>
          </p:nvSpPr>
          <p:spPr bwMode="auto">
            <a:xfrm>
              <a:off x="9912" y="989"/>
              <a:ext cx="231" cy="250"/>
            </a:xfrm>
            <a:custGeom>
              <a:avLst/>
              <a:gdLst>
                <a:gd name="T0" fmla="*/ 9 w 41"/>
                <a:gd name="T1" fmla="*/ 38 h 44"/>
                <a:gd name="T2" fmla="*/ 22 w 41"/>
                <a:gd name="T3" fmla="*/ 33 h 44"/>
                <a:gd name="T4" fmla="*/ 12 w 41"/>
                <a:gd name="T5" fmla="*/ 44 h 44"/>
                <a:gd name="T6" fmla="*/ 29 w 41"/>
                <a:gd name="T7" fmla="*/ 31 h 44"/>
                <a:gd name="T8" fmla="*/ 39 w 41"/>
                <a:gd name="T9" fmla="*/ 26 h 44"/>
                <a:gd name="T10" fmla="*/ 40 w 41"/>
                <a:gd name="T11" fmla="*/ 22 h 44"/>
                <a:gd name="T12" fmla="*/ 39 w 41"/>
                <a:gd name="T13" fmla="*/ 22 h 44"/>
                <a:gd name="T14" fmla="*/ 36 w 41"/>
                <a:gd name="T15" fmla="*/ 24 h 44"/>
                <a:gd name="T16" fmla="*/ 34 w 41"/>
                <a:gd name="T17" fmla="*/ 23 h 44"/>
                <a:gd name="T18" fmla="*/ 37 w 41"/>
                <a:gd name="T19" fmla="*/ 18 h 44"/>
                <a:gd name="T20" fmla="*/ 40 w 41"/>
                <a:gd name="T21" fmla="*/ 14 h 44"/>
                <a:gd name="T22" fmla="*/ 37 w 41"/>
                <a:gd name="T23" fmla="*/ 0 h 44"/>
                <a:gd name="T24" fmla="*/ 29 w 41"/>
                <a:gd name="T25" fmla="*/ 23 h 44"/>
                <a:gd name="T26" fmla="*/ 23 w 41"/>
                <a:gd name="T27" fmla="*/ 27 h 44"/>
                <a:gd name="T28" fmla="*/ 6 w 41"/>
                <a:gd name="T29" fmla="*/ 29 h 44"/>
                <a:gd name="T30" fmla="*/ 4 w 41"/>
                <a:gd name="T31" fmla="*/ 28 h 44"/>
                <a:gd name="T32" fmla="*/ 6 w 41"/>
                <a:gd name="T33" fmla="*/ 37 h 44"/>
                <a:gd name="T34" fmla="*/ 9 w 41"/>
                <a:gd name="T35" fmla="*/ 38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1" h="44">
                  <a:moveTo>
                    <a:pt x="9" y="38"/>
                  </a:moveTo>
                  <a:cubicBezTo>
                    <a:pt x="14" y="36"/>
                    <a:pt x="18" y="33"/>
                    <a:pt x="22" y="33"/>
                  </a:cubicBezTo>
                  <a:cubicBezTo>
                    <a:pt x="22" y="37"/>
                    <a:pt x="15" y="41"/>
                    <a:pt x="12" y="44"/>
                  </a:cubicBezTo>
                  <a:cubicBezTo>
                    <a:pt x="22" y="43"/>
                    <a:pt x="26" y="37"/>
                    <a:pt x="29" y="31"/>
                  </a:cubicBezTo>
                  <a:cubicBezTo>
                    <a:pt x="32" y="28"/>
                    <a:pt x="36" y="27"/>
                    <a:pt x="39" y="26"/>
                  </a:cubicBezTo>
                  <a:cubicBezTo>
                    <a:pt x="40" y="25"/>
                    <a:pt x="41" y="25"/>
                    <a:pt x="40" y="22"/>
                  </a:cubicBezTo>
                  <a:cubicBezTo>
                    <a:pt x="40" y="22"/>
                    <a:pt x="39" y="22"/>
                    <a:pt x="39" y="22"/>
                  </a:cubicBezTo>
                  <a:cubicBezTo>
                    <a:pt x="38" y="23"/>
                    <a:pt x="37" y="24"/>
                    <a:pt x="36" y="24"/>
                  </a:cubicBezTo>
                  <a:cubicBezTo>
                    <a:pt x="35" y="25"/>
                    <a:pt x="33" y="25"/>
                    <a:pt x="34" y="23"/>
                  </a:cubicBezTo>
                  <a:cubicBezTo>
                    <a:pt x="35" y="21"/>
                    <a:pt x="36" y="19"/>
                    <a:pt x="37" y="18"/>
                  </a:cubicBezTo>
                  <a:cubicBezTo>
                    <a:pt x="40" y="14"/>
                    <a:pt x="40" y="14"/>
                    <a:pt x="40" y="14"/>
                  </a:cubicBezTo>
                  <a:cubicBezTo>
                    <a:pt x="40" y="11"/>
                    <a:pt x="40" y="3"/>
                    <a:pt x="37" y="0"/>
                  </a:cubicBezTo>
                  <a:cubicBezTo>
                    <a:pt x="33" y="3"/>
                    <a:pt x="31" y="15"/>
                    <a:pt x="29" y="23"/>
                  </a:cubicBezTo>
                  <a:cubicBezTo>
                    <a:pt x="27" y="27"/>
                    <a:pt x="25" y="27"/>
                    <a:pt x="23" y="27"/>
                  </a:cubicBezTo>
                  <a:cubicBezTo>
                    <a:pt x="18" y="28"/>
                    <a:pt x="10" y="30"/>
                    <a:pt x="6" y="29"/>
                  </a:cubicBezTo>
                  <a:cubicBezTo>
                    <a:pt x="4" y="28"/>
                    <a:pt x="4" y="28"/>
                    <a:pt x="4" y="28"/>
                  </a:cubicBezTo>
                  <a:cubicBezTo>
                    <a:pt x="0" y="32"/>
                    <a:pt x="5" y="35"/>
                    <a:pt x="6" y="37"/>
                  </a:cubicBezTo>
                  <a:lnTo>
                    <a:pt x="9" y="38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48" name="îşļíďê"/>
            <p:cNvSpPr/>
            <p:nvPr/>
          </p:nvSpPr>
          <p:spPr bwMode="auto">
            <a:xfrm>
              <a:off x="10093" y="1216"/>
              <a:ext cx="55" cy="79"/>
            </a:xfrm>
            <a:custGeom>
              <a:avLst/>
              <a:gdLst>
                <a:gd name="T0" fmla="*/ 4 w 10"/>
                <a:gd name="T1" fmla="*/ 14 h 14"/>
                <a:gd name="T2" fmla="*/ 9 w 10"/>
                <a:gd name="T3" fmla="*/ 12 h 14"/>
                <a:gd name="T4" fmla="*/ 2 w 10"/>
                <a:gd name="T5" fmla="*/ 0 h 14"/>
                <a:gd name="T6" fmla="*/ 1 w 10"/>
                <a:gd name="T7" fmla="*/ 10 h 14"/>
                <a:gd name="T8" fmla="*/ 4 w 10"/>
                <a:gd name="T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4">
                  <a:moveTo>
                    <a:pt x="4" y="14"/>
                  </a:moveTo>
                  <a:cubicBezTo>
                    <a:pt x="6" y="14"/>
                    <a:pt x="7" y="14"/>
                    <a:pt x="9" y="12"/>
                  </a:cubicBezTo>
                  <a:cubicBezTo>
                    <a:pt x="10" y="7"/>
                    <a:pt x="8" y="2"/>
                    <a:pt x="2" y="0"/>
                  </a:cubicBezTo>
                  <a:cubicBezTo>
                    <a:pt x="0" y="3"/>
                    <a:pt x="2" y="6"/>
                    <a:pt x="1" y="10"/>
                  </a:cubicBezTo>
                  <a:cubicBezTo>
                    <a:pt x="0" y="13"/>
                    <a:pt x="3" y="12"/>
                    <a:pt x="4" y="14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49" name="îš1íḍê"/>
            <p:cNvSpPr/>
            <p:nvPr/>
          </p:nvSpPr>
          <p:spPr bwMode="auto">
            <a:xfrm>
              <a:off x="10334" y="1385"/>
              <a:ext cx="52" cy="52"/>
            </a:xfrm>
            <a:custGeom>
              <a:avLst/>
              <a:gdLst>
                <a:gd name="T0" fmla="*/ 7 w 9"/>
                <a:gd name="T1" fmla="*/ 6 h 9"/>
                <a:gd name="T2" fmla="*/ 8 w 9"/>
                <a:gd name="T3" fmla="*/ 1 h 9"/>
                <a:gd name="T4" fmla="*/ 2 w 9"/>
                <a:gd name="T5" fmla="*/ 2 h 9"/>
                <a:gd name="T6" fmla="*/ 0 w 9"/>
                <a:gd name="T7" fmla="*/ 6 h 9"/>
                <a:gd name="T8" fmla="*/ 7 w 9"/>
                <a:gd name="T9" fmla="*/ 6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9">
                  <a:moveTo>
                    <a:pt x="7" y="6"/>
                  </a:moveTo>
                  <a:cubicBezTo>
                    <a:pt x="8" y="4"/>
                    <a:pt x="9" y="2"/>
                    <a:pt x="8" y="1"/>
                  </a:cubicBezTo>
                  <a:cubicBezTo>
                    <a:pt x="6" y="0"/>
                    <a:pt x="4" y="2"/>
                    <a:pt x="2" y="2"/>
                  </a:cubicBezTo>
                  <a:cubicBezTo>
                    <a:pt x="0" y="3"/>
                    <a:pt x="0" y="5"/>
                    <a:pt x="0" y="6"/>
                  </a:cubicBezTo>
                  <a:cubicBezTo>
                    <a:pt x="1" y="9"/>
                    <a:pt x="4" y="8"/>
                    <a:pt x="7" y="6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50" name="íŝliḓê"/>
            <p:cNvSpPr/>
            <p:nvPr/>
          </p:nvSpPr>
          <p:spPr bwMode="auto">
            <a:xfrm>
              <a:off x="10250" y="1459"/>
              <a:ext cx="152" cy="154"/>
            </a:xfrm>
            <a:custGeom>
              <a:avLst/>
              <a:gdLst>
                <a:gd name="T0" fmla="*/ 6 w 27"/>
                <a:gd name="T1" fmla="*/ 10 h 27"/>
                <a:gd name="T2" fmla="*/ 14 w 27"/>
                <a:gd name="T3" fmla="*/ 14 h 27"/>
                <a:gd name="T4" fmla="*/ 9 w 27"/>
                <a:gd name="T5" fmla="*/ 18 h 27"/>
                <a:gd name="T6" fmla="*/ 4 w 27"/>
                <a:gd name="T7" fmla="*/ 16 h 27"/>
                <a:gd name="T8" fmla="*/ 2 w 27"/>
                <a:gd name="T9" fmla="*/ 17 h 27"/>
                <a:gd name="T10" fmla="*/ 8 w 27"/>
                <a:gd name="T11" fmla="*/ 27 h 27"/>
                <a:gd name="T12" fmla="*/ 22 w 27"/>
                <a:gd name="T13" fmla="*/ 17 h 27"/>
                <a:gd name="T14" fmla="*/ 25 w 27"/>
                <a:gd name="T15" fmla="*/ 18 h 27"/>
                <a:gd name="T16" fmla="*/ 26 w 27"/>
                <a:gd name="T17" fmla="*/ 16 h 27"/>
                <a:gd name="T18" fmla="*/ 24 w 27"/>
                <a:gd name="T19" fmla="*/ 14 h 27"/>
                <a:gd name="T20" fmla="*/ 24 w 27"/>
                <a:gd name="T21" fmla="*/ 11 h 27"/>
                <a:gd name="T22" fmla="*/ 23 w 27"/>
                <a:gd name="T23" fmla="*/ 9 h 27"/>
                <a:gd name="T24" fmla="*/ 19 w 27"/>
                <a:gd name="T25" fmla="*/ 12 h 27"/>
                <a:gd name="T26" fmla="*/ 11 w 27"/>
                <a:gd name="T27" fmla="*/ 7 h 27"/>
                <a:gd name="T28" fmla="*/ 4 w 27"/>
                <a:gd name="T29" fmla="*/ 2 h 27"/>
                <a:gd name="T30" fmla="*/ 0 w 27"/>
                <a:gd name="T31" fmla="*/ 3 h 27"/>
                <a:gd name="T32" fmla="*/ 6 w 27"/>
                <a:gd name="T33" fmla="*/ 1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" h="27">
                  <a:moveTo>
                    <a:pt x="6" y="10"/>
                  </a:moveTo>
                  <a:cubicBezTo>
                    <a:pt x="9" y="11"/>
                    <a:pt x="12" y="12"/>
                    <a:pt x="14" y="14"/>
                  </a:cubicBezTo>
                  <a:cubicBezTo>
                    <a:pt x="14" y="15"/>
                    <a:pt x="11" y="17"/>
                    <a:pt x="9" y="18"/>
                  </a:cubicBezTo>
                  <a:cubicBezTo>
                    <a:pt x="7" y="19"/>
                    <a:pt x="6" y="16"/>
                    <a:pt x="4" y="16"/>
                  </a:cubicBezTo>
                  <a:cubicBezTo>
                    <a:pt x="3" y="15"/>
                    <a:pt x="2" y="15"/>
                    <a:pt x="2" y="17"/>
                  </a:cubicBezTo>
                  <a:cubicBezTo>
                    <a:pt x="4" y="20"/>
                    <a:pt x="4" y="25"/>
                    <a:pt x="8" y="27"/>
                  </a:cubicBezTo>
                  <a:cubicBezTo>
                    <a:pt x="13" y="23"/>
                    <a:pt x="17" y="20"/>
                    <a:pt x="22" y="17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6" y="18"/>
                    <a:pt x="27" y="17"/>
                    <a:pt x="26" y="16"/>
                  </a:cubicBezTo>
                  <a:cubicBezTo>
                    <a:pt x="26" y="16"/>
                    <a:pt x="25" y="14"/>
                    <a:pt x="24" y="14"/>
                  </a:cubicBezTo>
                  <a:cubicBezTo>
                    <a:pt x="24" y="11"/>
                    <a:pt x="24" y="11"/>
                    <a:pt x="24" y="11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2" y="10"/>
                    <a:pt x="20" y="11"/>
                    <a:pt x="19" y="12"/>
                  </a:cubicBezTo>
                  <a:cubicBezTo>
                    <a:pt x="16" y="10"/>
                    <a:pt x="13" y="9"/>
                    <a:pt x="11" y="7"/>
                  </a:cubicBezTo>
                  <a:cubicBezTo>
                    <a:pt x="8" y="6"/>
                    <a:pt x="6" y="4"/>
                    <a:pt x="4" y="2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9"/>
                    <a:pt x="3" y="10"/>
                    <a:pt x="6" y="10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51" name="iṡļiḍe"/>
            <p:cNvSpPr/>
            <p:nvPr/>
          </p:nvSpPr>
          <p:spPr bwMode="auto">
            <a:xfrm>
              <a:off x="10312" y="1368"/>
              <a:ext cx="305" cy="188"/>
            </a:xfrm>
            <a:custGeom>
              <a:avLst/>
              <a:gdLst>
                <a:gd name="T0" fmla="*/ 52 w 54"/>
                <a:gd name="T1" fmla="*/ 10 h 33"/>
                <a:gd name="T2" fmla="*/ 41 w 54"/>
                <a:gd name="T3" fmla="*/ 13 h 33"/>
                <a:gd name="T4" fmla="*/ 37 w 54"/>
                <a:gd name="T5" fmla="*/ 11 h 33"/>
                <a:gd name="T6" fmla="*/ 35 w 54"/>
                <a:gd name="T7" fmla="*/ 12 h 33"/>
                <a:gd name="T8" fmla="*/ 29 w 54"/>
                <a:gd name="T9" fmla="*/ 15 h 33"/>
                <a:gd name="T10" fmla="*/ 28 w 54"/>
                <a:gd name="T11" fmla="*/ 13 h 33"/>
                <a:gd name="T12" fmla="*/ 23 w 54"/>
                <a:gd name="T13" fmla="*/ 15 h 33"/>
                <a:gd name="T14" fmla="*/ 19 w 54"/>
                <a:gd name="T15" fmla="*/ 15 h 33"/>
                <a:gd name="T16" fmla="*/ 26 w 54"/>
                <a:gd name="T17" fmla="*/ 0 h 33"/>
                <a:gd name="T18" fmla="*/ 19 w 54"/>
                <a:gd name="T19" fmla="*/ 6 h 33"/>
                <a:gd name="T20" fmla="*/ 14 w 54"/>
                <a:gd name="T21" fmla="*/ 10 h 33"/>
                <a:gd name="T22" fmla="*/ 10 w 54"/>
                <a:gd name="T23" fmla="*/ 15 h 33"/>
                <a:gd name="T24" fmla="*/ 17 w 54"/>
                <a:gd name="T25" fmla="*/ 16 h 33"/>
                <a:gd name="T26" fmla="*/ 24 w 54"/>
                <a:gd name="T27" fmla="*/ 19 h 33"/>
                <a:gd name="T28" fmla="*/ 23 w 54"/>
                <a:gd name="T29" fmla="*/ 23 h 33"/>
                <a:gd name="T30" fmla="*/ 3 w 54"/>
                <a:gd name="T31" fmla="*/ 13 h 33"/>
                <a:gd name="T32" fmla="*/ 0 w 54"/>
                <a:gd name="T33" fmla="*/ 15 h 33"/>
                <a:gd name="T34" fmla="*/ 4 w 54"/>
                <a:gd name="T35" fmla="*/ 21 h 33"/>
                <a:gd name="T36" fmla="*/ 8 w 54"/>
                <a:gd name="T37" fmla="*/ 22 h 33"/>
                <a:gd name="T38" fmla="*/ 24 w 54"/>
                <a:gd name="T39" fmla="*/ 27 h 33"/>
                <a:gd name="T40" fmla="*/ 14 w 54"/>
                <a:gd name="T41" fmla="*/ 26 h 33"/>
                <a:gd name="T42" fmla="*/ 21 w 54"/>
                <a:gd name="T43" fmla="*/ 30 h 33"/>
                <a:gd name="T44" fmla="*/ 29 w 54"/>
                <a:gd name="T45" fmla="*/ 33 h 33"/>
                <a:gd name="T46" fmla="*/ 34 w 54"/>
                <a:gd name="T47" fmla="*/ 28 h 33"/>
                <a:gd name="T48" fmla="*/ 45 w 54"/>
                <a:gd name="T49" fmla="*/ 28 h 33"/>
                <a:gd name="T50" fmla="*/ 46 w 54"/>
                <a:gd name="T51" fmla="*/ 23 h 33"/>
                <a:gd name="T52" fmla="*/ 42 w 54"/>
                <a:gd name="T53" fmla="*/ 19 h 33"/>
                <a:gd name="T54" fmla="*/ 43 w 54"/>
                <a:gd name="T55" fmla="*/ 18 h 33"/>
                <a:gd name="T56" fmla="*/ 50 w 54"/>
                <a:gd name="T57" fmla="*/ 17 h 33"/>
                <a:gd name="T58" fmla="*/ 52 w 54"/>
                <a:gd name="T59" fmla="*/ 10 h 33"/>
                <a:gd name="T60" fmla="*/ 38 w 54"/>
                <a:gd name="T61" fmla="*/ 23 h 33"/>
                <a:gd name="T62" fmla="*/ 30 w 54"/>
                <a:gd name="T63" fmla="*/ 24 h 33"/>
                <a:gd name="T64" fmla="*/ 33 w 54"/>
                <a:gd name="T65" fmla="*/ 23 h 33"/>
                <a:gd name="T66" fmla="*/ 35 w 54"/>
                <a:gd name="T67" fmla="*/ 21 h 33"/>
                <a:gd name="T68" fmla="*/ 31 w 54"/>
                <a:gd name="T69" fmla="*/ 20 h 33"/>
                <a:gd name="T70" fmla="*/ 30 w 54"/>
                <a:gd name="T71" fmla="*/ 19 h 33"/>
                <a:gd name="T72" fmla="*/ 33 w 54"/>
                <a:gd name="T73" fmla="*/ 17 h 33"/>
                <a:gd name="T74" fmla="*/ 37 w 54"/>
                <a:gd name="T75" fmla="*/ 17 h 33"/>
                <a:gd name="T76" fmla="*/ 38 w 54"/>
                <a:gd name="T77" fmla="*/ 2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4" h="33">
                  <a:moveTo>
                    <a:pt x="52" y="10"/>
                  </a:moveTo>
                  <a:cubicBezTo>
                    <a:pt x="49" y="11"/>
                    <a:pt x="45" y="11"/>
                    <a:pt x="41" y="13"/>
                  </a:cubicBezTo>
                  <a:cubicBezTo>
                    <a:pt x="39" y="13"/>
                    <a:pt x="38" y="12"/>
                    <a:pt x="37" y="11"/>
                  </a:cubicBezTo>
                  <a:cubicBezTo>
                    <a:pt x="35" y="11"/>
                    <a:pt x="34" y="11"/>
                    <a:pt x="35" y="12"/>
                  </a:cubicBezTo>
                  <a:cubicBezTo>
                    <a:pt x="33" y="14"/>
                    <a:pt x="31" y="15"/>
                    <a:pt x="29" y="15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5" y="12"/>
                    <a:pt x="25" y="14"/>
                    <a:pt x="23" y="15"/>
                  </a:cubicBezTo>
                  <a:cubicBezTo>
                    <a:pt x="23" y="14"/>
                    <a:pt x="19" y="16"/>
                    <a:pt x="19" y="15"/>
                  </a:cubicBezTo>
                  <a:cubicBezTo>
                    <a:pt x="21" y="11"/>
                    <a:pt x="26" y="5"/>
                    <a:pt x="26" y="0"/>
                  </a:cubicBezTo>
                  <a:cubicBezTo>
                    <a:pt x="23" y="0"/>
                    <a:pt x="22" y="3"/>
                    <a:pt x="19" y="6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2" y="12"/>
                    <a:pt x="10" y="13"/>
                    <a:pt x="10" y="15"/>
                  </a:cubicBezTo>
                  <a:cubicBezTo>
                    <a:pt x="12" y="15"/>
                    <a:pt x="14" y="16"/>
                    <a:pt x="17" y="16"/>
                  </a:cubicBezTo>
                  <a:cubicBezTo>
                    <a:pt x="20" y="18"/>
                    <a:pt x="21" y="19"/>
                    <a:pt x="24" y="19"/>
                  </a:cubicBezTo>
                  <a:cubicBezTo>
                    <a:pt x="25" y="21"/>
                    <a:pt x="24" y="22"/>
                    <a:pt x="23" y="23"/>
                  </a:cubicBezTo>
                  <a:cubicBezTo>
                    <a:pt x="16" y="20"/>
                    <a:pt x="9" y="16"/>
                    <a:pt x="3" y="13"/>
                  </a:cubicBezTo>
                  <a:cubicBezTo>
                    <a:pt x="1" y="13"/>
                    <a:pt x="1" y="14"/>
                    <a:pt x="0" y="15"/>
                  </a:cubicBezTo>
                  <a:cubicBezTo>
                    <a:pt x="2" y="17"/>
                    <a:pt x="3" y="20"/>
                    <a:pt x="4" y="21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9" y="22"/>
                    <a:pt x="20" y="25"/>
                    <a:pt x="24" y="27"/>
                  </a:cubicBezTo>
                  <a:cubicBezTo>
                    <a:pt x="23" y="29"/>
                    <a:pt x="15" y="25"/>
                    <a:pt x="14" y="26"/>
                  </a:cubicBezTo>
                  <a:cubicBezTo>
                    <a:pt x="16" y="29"/>
                    <a:pt x="19" y="28"/>
                    <a:pt x="21" y="30"/>
                  </a:cubicBezTo>
                  <a:cubicBezTo>
                    <a:pt x="24" y="31"/>
                    <a:pt x="27" y="32"/>
                    <a:pt x="29" y="33"/>
                  </a:cubicBezTo>
                  <a:cubicBezTo>
                    <a:pt x="31" y="31"/>
                    <a:pt x="32" y="28"/>
                    <a:pt x="34" y="28"/>
                  </a:cubicBezTo>
                  <a:cubicBezTo>
                    <a:pt x="37" y="28"/>
                    <a:pt x="42" y="30"/>
                    <a:pt x="45" y="28"/>
                  </a:cubicBezTo>
                  <a:cubicBezTo>
                    <a:pt x="45" y="26"/>
                    <a:pt x="46" y="24"/>
                    <a:pt x="46" y="23"/>
                  </a:cubicBezTo>
                  <a:cubicBezTo>
                    <a:pt x="45" y="21"/>
                    <a:pt x="42" y="20"/>
                    <a:pt x="42" y="19"/>
                  </a:cubicBezTo>
                  <a:cubicBezTo>
                    <a:pt x="42" y="19"/>
                    <a:pt x="42" y="18"/>
                    <a:pt x="43" y="18"/>
                  </a:cubicBezTo>
                  <a:cubicBezTo>
                    <a:pt x="46" y="18"/>
                    <a:pt x="48" y="18"/>
                    <a:pt x="50" y="17"/>
                  </a:cubicBezTo>
                  <a:cubicBezTo>
                    <a:pt x="51" y="18"/>
                    <a:pt x="54" y="12"/>
                    <a:pt x="52" y="10"/>
                  </a:cubicBezTo>
                  <a:close/>
                  <a:moveTo>
                    <a:pt x="38" y="23"/>
                  </a:moveTo>
                  <a:cubicBezTo>
                    <a:pt x="36" y="24"/>
                    <a:pt x="33" y="24"/>
                    <a:pt x="30" y="24"/>
                  </a:cubicBezTo>
                  <a:cubicBezTo>
                    <a:pt x="29" y="23"/>
                    <a:pt x="32" y="23"/>
                    <a:pt x="33" y="23"/>
                  </a:cubicBezTo>
                  <a:cubicBezTo>
                    <a:pt x="34" y="22"/>
                    <a:pt x="34" y="22"/>
                    <a:pt x="35" y="21"/>
                  </a:cubicBezTo>
                  <a:cubicBezTo>
                    <a:pt x="34" y="20"/>
                    <a:pt x="33" y="19"/>
                    <a:pt x="31" y="20"/>
                  </a:cubicBezTo>
                  <a:cubicBezTo>
                    <a:pt x="30" y="20"/>
                    <a:pt x="29" y="19"/>
                    <a:pt x="30" y="19"/>
                  </a:cubicBezTo>
                  <a:cubicBezTo>
                    <a:pt x="31" y="19"/>
                    <a:pt x="32" y="18"/>
                    <a:pt x="33" y="17"/>
                  </a:cubicBezTo>
                  <a:cubicBezTo>
                    <a:pt x="34" y="17"/>
                    <a:pt x="35" y="17"/>
                    <a:pt x="37" y="17"/>
                  </a:cubicBezTo>
                  <a:cubicBezTo>
                    <a:pt x="37" y="19"/>
                    <a:pt x="39" y="21"/>
                    <a:pt x="38" y="23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52" name="ï$ļïdé"/>
            <p:cNvSpPr/>
            <p:nvPr/>
          </p:nvSpPr>
          <p:spPr bwMode="auto">
            <a:xfrm>
              <a:off x="8754" y="785"/>
              <a:ext cx="1958" cy="1968"/>
            </a:xfrm>
            <a:custGeom>
              <a:avLst/>
              <a:gdLst>
                <a:gd name="T0" fmla="*/ 174 w 347"/>
                <a:gd name="T1" fmla="*/ 0 h 347"/>
                <a:gd name="T2" fmla="*/ 0 w 347"/>
                <a:gd name="T3" fmla="*/ 173 h 347"/>
                <a:gd name="T4" fmla="*/ 174 w 347"/>
                <a:gd name="T5" fmla="*/ 347 h 347"/>
                <a:gd name="T6" fmla="*/ 347 w 347"/>
                <a:gd name="T7" fmla="*/ 173 h 347"/>
                <a:gd name="T8" fmla="*/ 174 w 347"/>
                <a:gd name="T9" fmla="*/ 0 h 347"/>
                <a:gd name="T10" fmla="*/ 174 w 347"/>
                <a:gd name="T11" fmla="*/ 343 h 347"/>
                <a:gd name="T12" fmla="*/ 4 w 347"/>
                <a:gd name="T13" fmla="*/ 173 h 347"/>
                <a:gd name="T14" fmla="*/ 174 w 347"/>
                <a:gd name="T15" fmla="*/ 4 h 347"/>
                <a:gd name="T16" fmla="*/ 343 w 347"/>
                <a:gd name="T17" fmla="*/ 173 h 347"/>
                <a:gd name="T18" fmla="*/ 174 w 347"/>
                <a:gd name="T19" fmla="*/ 343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7" h="347">
                  <a:moveTo>
                    <a:pt x="174" y="0"/>
                  </a:moveTo>
                  <a:cubicBezTo>
                    <a:pt x="78" y="0"/>
                    <a:pt x="0" y="78"/>
                    <a:pt x="0" y="173"/>
                  </a:cubicBezTo>
                  <a:cubicBezTo>
                    <a:pt x="0" y="269"/>
                    <a:pt x="78" y="347"/>
                    <a:pt x="174" y="347"/>
                  </a:cubicBezTo>
                  <a:cubicBezTo>
                    <a:pt x="269" y="347"/>
                    <a:pt x="347" y="269"/>
                    <a:pt x="347" y="173"/>
                  </a:cubicBezTo>
                  <a:cubicBezTo>
                    <a:pt x="347" y="78"/>
                    <a:pt x="269" y="0"/>
                    <a:pt x="174" y="0"/>
                  </a:cubicBezTo>
                  <a:close/>
                  <a:moveTo>
                    <a:pt x="174" y="343"/>
                  </a:moveTo>
                  <a:cubicBezTo>
                    <a:pt x="80" y="343"/>
                    <a:pt x="4" y="267"/>
                    <a:pt x="4" y="173"/>
                  </a:cubicBezTo>
                  <a:cubicBezTo>
                    <a:pt x="4" y="80"/>
                    <a:pt x="80" y="4"/>
                    <a:pt x="174" y="4"/>
                  </a:cubicBezTo>
                  <a:cubicBezTo>
                    <a:pt x="267" y="4"/>
                    <a:pt x="343" y="80"/>
                    <a:pt x="343" y="173"/>
                  </a:cubicBezTo>
                  <a:cubicBezTo>
                    <a:pt x="343" y="267"/>
                    <a:pt x="267" y="343"/>
                    <a:pt x="174" y="343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53" name="íšlíḓe"/>
            <p:cNvSpPr/>
            <p:nvPr/>
          </p:nvSpPr>
          <p:spPr bwMode="auto">
            <a:xfrm>
              <a:off x="9194" y="1221"/>
              <a:ext cx="1085" cy="930"/>
            </a:xfrm>
            <a:custGeom>
              <a:avLst/>
              <a:gdLst>
                <a:gd name="T0" fmla="*/ 28 w 192"/>
                <a:gd name="T1" fmla="*/ 164 h 164"/>
                <a:gd name="T2" fmla="*/ 31 w 192"/>
                <a:gd name="T3" fmla="*/ 164 h 164"/>
                <a:gd name="T4" fmla="*/ 2 w 192"/>
                <a:gd name="T5" fmla="*/ 96 h 164"/>
                <a:gd name="T6" fmla="*/ 96 w 192"/>
                <a:gd name="T7" fmla="*/ 2 h 164"/>
                <a:gd name="T8" fmla="*/ 190 w 192"/>
                <a:gd name="T9" fmla="*/ 96 h 164"/>
                <a:gd name="T10" fmla="*/ 160 w 192"/>
                <a:gd name="T11" fmla="*/ 164 h 164"/>
                <a:gd name="T12" fmla="*/ 163 w 192"/>
                <a:gd name="T13" fmla="*/ 164 h 164"/>
                <a:gd name="T14" fmla="*/ 192 w 192"/>
                <a:gd name="T15" fmla="*/ 96 h 164"/>
                <a:gd name="T16" fmla="*/ 96 w 192"/>
                <a:gd name="T17" fmla="*/ 0 h 164"/>
                <a:gd name="T18" fmla="*/ 0 w 192"/>
                <a:gd name="T19" fmla="*/ 96 h 164"/>
                <a:gd name="T20" fmla="*/ 28 w 192"/>
                <a:gd name="T21" fmla="*/ 164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2" h="164">
                  <a:moveTo>
                    <a:pt x="28" y="164"/>
                  </a:moveTo>
                  <a:cubicBezTo>
                    <a:pt x="31" y="164"/>
                    <a:pt x="31" y="164"/>
                    <a:pt x="31" y="164"/>
                  </a:cubicBezTo>
                  <a:cubicBezTo>
                    <a:pt x="13" y="147"/>
                    <a:pt x="2" y="123"/>
                    <a:pt x="2" y="96"/>
                  </a:cubicBezTo>
                  <a:cubicBezTo>
                    <a:pt x="2" y="45"/>
                    <a:pt x="44" y="2"/>
                    <a:pt x="96" y="2"/>
                  </a:cubicBezTo>
                  <a:cubicBezTo>
                    <a:pt x="147" y="2"/>
                    <a:pt x="190" y="45"/>
                    <a:pt x="190" y="96"/>
                  </a:cubicBezTo>
                  <a:cubicBezTo>
                    <a:pt x="190" y="123"/>
                    <a:pt x="178" y="147"/>
                    <a:pt x="160" y="164"/>
                  </a:cubicBezTo>
                  <a:cubicBezTo>
                    <a:pt x="163" y="164"/>
                    <a:pt x="163" y="164"/>
                    <a:pt x="163" y="164"/>
                  </a:cubicBezTo>
                  <a:cubicBezTo>
                    <a:pt x="181" y="147"/>
                    <a:pt x="192" y="123"/>
                    <a:pt x="192" y="96"/>
                  </a:cubicBezTo>
                  <a:cubicBezTo>
                    <a:pt x="192" y="43"/>
                    <a:pt x="148" y="0"/>
                    <a:pt x="96" y="0"/>
                  </a:cubicBezTo>
                  <a:cubicBezTo>
                    <a:pt x="43" y="0"/>
                    <a:pt x="0" y="43"/>
                    <a:pt x="0" y="96"/>
                  </a:cubicBezTo>
                  <a:cubicBezTo>
                    <a:pt x="0" y="123"/>
                    <a:pt x="11" y="147"/>
                    <a:pt x="28" y="164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54" name="ïṣļïḍê"/>
            <p:cNvSpPr/>
            <p:nvPr/>
          </p:nvSpPr>
          <p:spPr bwMode="auto">
            <a:xfrm>
              <a:off x="10401" y="1914"/>
              <a:ext cx="210" cy="114"/>
            </a:xfrm>
            <a:custGeom>
              <a:avLst/>
              <a:gdLst>
                <a:gd name="T0" fmla="*/ 36 w 37"/>
                <a:gd name="T1" fmla="*/ 20 h 20"/>
                <a:gd name="T2" fmla="*/ 22 w 37"/>
                <a:gd name="T3" fmla="*/ 16 h 20"/>
                <a:gd name="T4" fmla="*/ 0 w 37"/>
                <a:gd name="T5" fmla="*/ 20 h 20"/>
                <a:gd name="T6" fmla="*/ 1 w 37"/>
                <a:gd name="T7" fmla="*/ 16 h 20"/>
                <a:gd name="T8" fmla="*/ 12 w 37"/>
                <a:gd name="T9" fmla="*/ 14 h 20"/>
                <a:gd name="T10" fmla="*/ 19 w 37"/>
                <a:gd name="T11" fmla="*/ 14 h 20"/>
                <a:gd name="T12" fmla="*/ 13 w 37"/>
                <a:gd name="T13" fmla="*/ 10 h 20"/>
                <a:gd name="T14" fmla="*/ 5 w 37"/>
                <a:gd name="T15" fmla="*/ 3 h 20"/>
                <a:gd name="T16" fmla="*/ 6 w 37"/>
                <a:gd name="T17" fmla="*/ 0 h 20"/>
                <a:gd name="T18" fmla="*/ 23 w 37"/>
                <a:gd name="T19" fmla="*/ 13 h 20"/>
                <a:gd name="T20" fmla="*/ 37 w 37"/>
                <a:gd name="T21" fmla="*/ 17 h 20"/>
                <a:gd name="T22" fmla="*/ 36 w 37"/>
                <a:gd name="T23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7" h="20">
                  <a:moveTo>
                    <a:pt x="36" y="20"/>
                  </a:moveTo>
                  <a:cubicBezTo>
                    <a:pt x="22" y="16"/>
                    <a:pt x="22" y="16"/>
                    <a:pt x="22" y="16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4" y="14"/>
                    <a:pt x="17" y="14"/>
                    <a:pt x="19" y="14"/>
                  </a:cubicBezTo>
                  <a:cubicBezTo>
                    <a:pt x="17" y="13"/>
                    <a:pt x="15" y="11"/>
                    <a:pt x="13" y="10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3" y="13"/>
                    <a:pt x="23" y="13"/>
                    <a:pt x="23" y="13"/>
                  </a:cubicBezTo>
                  <a:cubicBezTo>
                    <a:pt x="37" y="17"/>
                    <a:pt x="37" y="17"/>
                    <a:pt x="37" y="17"/>
                  </a:cubicBezTo>
                  <a:lnTo>
                    <a:pt x="36" y="20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</p:grpSp>
      <p:sp>
        <p:nvSpPr>
          <p:cNvPr id="57" name="副标题 2">
            <a:extLst>
              <a:ext uri="{FF2B5EF4-FFF2-40B4-BE49-F238E27FC236}">
                <a16:creationId xmlns:a16="http://schemas.microsoft.com/office/drawing/2014/main" id="{97E5E18B-82AF-A53B-A571-7A578EAE7516}"/>
              </a:ext>
            </a:extLst>
          </p:cNvPr>
          <p:cNvSpPr txBox="1">
            <a:spLocks/>
          </p:cNvSpPr>
          <p:nvPr/>
        </p:nvSpPr>
        <p:spPr>
          <a:xfrm>
            <a:off x="3071059" y="2601118"/>
            <a:ext cx="6049879" cy="16557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9600" b="1" dirty="0">
                <a:solidFill>
                  <a:srgbClr val="1C4372"/>
                </a:solidFill>
                <a:latin typeface="+mj-ea"/>
                <a:ea typeface="+mj-ea"/>
              </a:rPr>
              <a:t>THANKS!</a:t>
            </a:r>
            <a:endParaRPr lang="zh-CN" altLang="en-US" sz="9600" b="1" dirty="0">
              <a:solidFill>
                <a:srgbClr val="1C4372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1682330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45805" y="294968"/>
            <a:ext cx="1961536" cy="1696064"/>
          </a:xfrm>
          <a:prstGeom prst="rect">
            <a:avLst/>
          </a:pr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9984658" y="4866967"/>
            <a:ext cx="1961536" cy="1696064"/>
          </a:xfrm>
          <a:prstGeom prst="rect">
            <a:avLst/>
          </a:pr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圆角矩形 5"/>
          <p:cNvSpPr/>
          <p:nvPr/>
        </p:nvSpPr>
        <p:spPr>
          <a:xfrm>
            <a:off x="403122" y="449825"/>
            <a:ext cx="11385755" cy="5958349"/>
          </a:xfrm>
          <a:prstGeom prst="roundRect">
            <a:avLst>
              <a:gd name="adj" fmla="val 1568"/>
            </a:avLst>
          </a:prstGeom>
          <a:solidFill>
            <a:schemeClr val="bg1"/>
          </a:solidFill>
          <a:ln>
            <a:noFill/>
          </a:ln>
          <a:effectLst>
            <a:glow rad="228600">
              <a:srgbClr val="02615A">
                <a:alpha val="3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6"/>
          <p:cNvGrpSpPr/>
          <p:nvPr/>
        </p:nvGrpSpPr>
        <p:grpSpPr>
          <a:xfrm>
            <a:off x="4476985" y="2714351"/>
            <a:ext cx="4556948" cy="1008189"/>
            <a:chOff x="4476985" y="2703555"/>
            <a:chExt cx="4556948" cy="1008189"/>
          </a:xfrm>
        </p:grpSpPr>
        <p:sp>
          <p:nvSpPr>
            <p:cNvPr id="8" name="文本框 7"/>
            <p:cNvSpPr txBox="1"/>
            <p:nvPr/>
          </p:nvSpPr>
          <p:spPr>
            <a:xfrm>
              <a:off x="4476985" y="2703555"/>
              <a:ext cx="4556948" cy="92333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dist"/>
              <a:r>
                <a:rPr lang="zh-CN" altLang="en-US" sz="5400" b="1" dirty="0">
                  <a:solidFill>
                    <a:srgbClr val="1C488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研究背景</a:t>
              </a:r>
            </a:p>
          </p:txBody>
        </p:sp>
        <p:cxnSp>
          <p:nvCxnSpPr>
            <p:cNvPr id="9" name="直接连接符 8"/>
            <p:cNvCxnSpPr/>
            <p:nvPr/>
          </p:nvCxnSpPr>
          <p:spPr>
            <a:xfrm>
              <a:off x="4604288" y="3711744"/>
              <a:ext cx="4294179" cy="0"/>
            </a:xfrm>
            <a:prstGeom prst="line">
              <a:avLst/>
            </a:prstGeom>
            <a:ln w="254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6" name="组合 85"/>
          <p:cNvGrpSpPr/>
          <p:nvPr/>
        </p:nvGrpSpPr>
        <p:grpSpPr>
          <a:xfrm>
            <a:off x="10581005" y="789940"/>
            <a:ext cx="766445" cy="770255"/>
            <a:chOff x="8754" y="785"/>
            <a:chExt cx="1958" cy="1968"/>
          </a:xfrm>
        </p:grpSpPr>
        <p:sp>
          <p:nvSpPr>
            <p:cNvPr id="2" name="íṡḷîḍê"/>
            <p:cNvSpPr/>
            <p:nvPr/>
          </p:nvSpPr>
          <p:spPr bwMode="auto">
            <a:xfrm>
              <a:off x="9285" y="1408"/>
              <a:ext cx="897" cy="828"/>
            </a:xfrm>
            <a:custGeom>
              <a:avLst/>
              <a:gdLst>
                <a:gd name="T0" fmla="*/ 154 w 159"/>
                <a:gd name="T1" fmla="*/ 43 h 146"/>
                <a:gd name="T2" fmla="*/ 133 w 159"/>
                <a:gd name="T3" fmla="*/ 41 h 146"/>
                <a:gd name="T4" fmla="*/ 159 w 159"/>
                <a:gd name="T5" fmla="*/ 25 h 146"/>
                <a:gd name="T6" fmla="*/ 133 w 159"/>
                <a:gd name="T7" fmla="*/ 24 h 146"/>
                <a:gd name="T8" fmla="*/ 97 w 159"/>
                <a:gd name="T9" fmla="*/ 38 h 146"/>
                <a:gd name="T10" fmla="*/ 106 w 159"/>
                <a:gd name="T11" fmla="*/ 24 h 146"/>
                <a:gd name="T12" fmla="*/ 72 w 159"/>
                <a:gd name="T13" fmla="*/ 34 h 146"/>
                <a:gd name="T14" fmla="*/ 66 w 159"/>
                <a:gd name="T15" fmla="*/ 36 h 146"/>
                <a:gd name="T16" fmla="*/ 0 w 159"/>
                <a:gd name="T17" fmla="*/ 23 h 146"/>
                <a:gd name="T18" fmla="*/ 28 w 159"/>
                <a:gd name="T19" fmla="*/ 34 h 146"/>
                <a:gd name="T20" fmla="*/ 30 w 159"/>
                <a:gd name="T21" fmla="*/ 41 h 146"/>
                <a:gd name="T22" fmla="*/ 11 w 159"/>
                <a:gd name="T23" fmla="*/ 40 h 146"/>
                <a:gd name="T24" fmla="*/ 41 w 159"/>
                <a:gd name="T25" fmla="*/ 60 h 146"/>
                <a:gd name="T26" fmla="*/ 24 w 159"/>
                <a:gd name="T27" fmla="*/ 60 h 146"/>
                <a:gd name="T28" fmla="*/ 46 w 159"/>
                <a:gd name="T29" fmla="*/ 79 h 146"/>
                <a:gd name="T30" fmla="*/ 35 w 159"/>
                <a:gd name="T31" fmla="*/ 78 h 146"/>
                <a:gd name="T32" fmla="*/ 54 w 159"/>
                <a:gd name="T33" fmla="*/ 92 h 146"/>
                <a:gd name="T34" fmla="*/ 54 w 159"/>
                <a:gd name="T35" fmla="*/ 96 h 146"/>
                <a:gd name="T36" fmla="*/ 46 w 159"/>
                <a:gd name="T37" fmla="*/ 96 h 146"/>
                <a:gd name="T38" fmla="*/ 64 w 159"/>
                <a:gd name="T39" fmla="*/ 108 h 146"/>
                <a:gd name="T40" fmla="*/ 64 w 159"/>
                <a:gd name="T41" fmla="*/ 114 h 146"/>
                <a:gd name="T42" fmla="*/ 60 w 159"/>
                <a:gd name="T43" fmla="*/ 115 h 146"/>
                <a:gd name="T44" fmla="*/ 81 w 159"/>
                <a:gd name="T45" fmla="*/ 146 h 146"/>
                <a:gd name="T46" fmla="*/ 103 w 159"/>
                <a:gd name="T47" fmla="*/ 117 h 146"/>
                <a:gd name="T48" fmla="*/ 98 w 159"/>
                <a:gd name="T49" fmla="*/ 114 h 146"/>
                <a:gd name="T50" fmla="*/ 99 w 159"/>
                <a:gd name="T51" fmla="*/ 107 h 146"/>
                <a:gd name="T52" fmla="*/ 115 w 159"/>
                <a:gd name="T53" fmla="*/ 97 h 146"/>
                <a:gd name="T54" fmla="*/ 112 w 159"/>
                <a:gd name="T55" fmla="*/ 92 h 146"/>
                <a:gd name="T56" fmla="*/ 131 w 159"/>
                <a:gd name="T57" fmla="*/ 79 h 146"/>
                <a:gd name="T58" fmla="*/ 119 w 159"/>
                <a:gd name="T59" fmla="*/ 79 h 146"/>
                <a:gd name="T60" fmla="*/ 117 w 159"/>
                <a:gd name="T61" fmla="*/ 75 h 146"/>
                <a:gd name="T62" fmla="*/ 141 w 159"/>
                <a:gd name="T63" fmla="*/ 59 h 146"/>
                <a:gd name="T64" fmla="*/ 125 w 159"/>
                <a:gd name="T65" fmla="*/ 58 h 146"/>
                <a:gd name="T66" fmla="*/ 124 w 159"/>
                <a:gd name="T67" fmla="*/ 54 h 146"/>
                <a:gd name="T68" fmla="*/ 154 w 159"/>
                <a:gd name="T69" fmla="*/ 4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59" h="146">
                  <a:moveTo>
                    <a:pt x="154" y="43"/>
                  </a:moveTo>
                  <a:cubicBezTo>
                    <a:pt x="133" y="41"/>
                    <a:pt x="133" y="41"/>
                    <a:pt x="133" y="41"/>
                  </a:cubicBezTo>
                  <a:cubicBezTo>
                    <a:pt x="137" y="34"/>
                    <a:pt x="155" y="37"/>
                    <a:pt x="159" y="25"/>
                  </a:cubicBezTo>
                  <a:cubicBezTo>
                    <a:pt x="133" y="24"/>
                    <a:pt x="133" y="24"/>
                    <a:pt x="133" y="24"/>
                  </a:cubicBezTo>
                  <a:cubicBezTo>
                    <a:pt x="114" y="21"/>
                    <a:pt x="107" y="39"/>
                    <a:pt x="97" y="38"/>
                  </a:cubicBezTo>
                  <a:cubicBezTo>
                    <a:pt x="88" y="29"/>
                    <a:pt x="100" y="28"/>
                    <a:pt x="106" y="24"/>
                  </a:cubicBezTo>
                  <a:cubicBezTo>
                    <a:pt x="80" y="0"/>
                    <a:pt x="72" y="32"/>
                    <a:pt x="72" y="34"/>
                  </a:cubicBezTo>
                  <a:cubicBezTo>
                    <a:pt x="71" y="37"/>
                    <a:pt x="68" y="38"/>
                    <a:pt x="66" y="36"/>
                  </a:cubicBezTo>
                  <a:cubicBezTo>
                    <a:pt x="58" y="12"/>
                    <a:pt x="33" y="22"/>
                    <a:pt x="0" y="23"/>
                  </a:cubicBezTo>
                  <a:cubicBezTo>
                    <a:pt x="8" y="31"/>
                    <a:pt x="17" y="32"/>
                    <a:pt x="28" y="34"/>
                  </a:cubicBezTo>
                  <a:cubicBezTo>
                    <a:pt x="30" y="36"/>
                    <a:pt x="32" y="38"/>
                    <a:pt x="30" y="41"/>
                  </a:cubicBezTo>
                  <a:cubicBezTo>
                    <a:pt x="11" y="40"/>
                    <a:pt x="11" y="40"/>
                    <a:pt x="11" y="40"/>
                  </a:cubicBezTo>
                  <a:cubicBezTo>
                    <a:pt x="19" y="58"/>
                    <a:pt x="35" y="49"/>
                    <a:pt x="41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5" y="75"/>
                    <a:pt x="41" y="68"/>
                    <a:pt x="46" y="79"/>
                  </a:cubicBezTo>
                  <a:cubicBezTo>
                    <a:pt x="35" y="78"/>
                    <a:pt x="35" y="78"/>
                    <a:pt x="35" y="78"/>
                  </a:cubicBezTo>
                  <a:cubicBezTo>
                    <a:pt x="40" y="90"/>
                    <a:pt x="48" y="91"/>
                    <a:pt x="54" y="92"/>
                  </a:cubicBezTo>
                  <a:cubicBezTo>
                    <a:pt x="54" y="96"/>
                    <a:pt x="54" y="96"/>
                    <a:pt x="54" y="96"/>
                  </a:cubicBezTo>
                  <a:cubicBezTo>
                    <a:pt x="46" y="96"/>
                    <a:pt x="46" y="96"/>
                    <a:pt x="46" y="96"/>
                  </a:cubicBezTo>
                  <a:cubicBezTo>
                    <a:pt x="46" y="104"/>
                    <a:pt x="57" y="109"/>
                    <a:pt x="64" y="108"/>
                  </a:cubicBezTo>
                  <a:cubicBezTo>
                    <a:pt x="64" y="114"/>
                    <a:pt x="64" y="114"/>
                    <a:pt x="64" y="114"/>
                  </a:cubicBezTo>
                  <a:cubicBezTo>
                    <a:pt x="60" y="115"/>
                    <a:pt x="60" y="115"/>
                    <a:pt x="60" y="115"/>
                  </a:cubicBezTo>
                  <a:cubicBezTo>
                    <a:pt x="81" y="146"/>
                    <a:pt x="81" y="146"/>
                    <a:pt x="81" y="146"/>
                  </a:cubicBezTo>
                  <a:cubicBezTo>
                    <a:pt x="103" y="117"/>
                    <a:pt x="103" y="117"/>
                    <a:pt x="103" y="117"/>
                  </a:cubicBezTo>
                  <a:cubicBezTo>
                    <a:pt x="98" y="114"/>
                    <a:pt x="98" y="114"/>
                    <a:pt x="98" y="114"/>
                  </a:cubicBezTo>
                  <a:cubicBezTo>
                    <a:pt x="99" y="107"/>
                    <a:pt x="99" y="107"/>
                    <a:pt x="99" y="107"/>
                  </a:cubicBezTo>
                  <a:cubicBezTo>
                    <a:pt x="105" y="108"/>
                    <a:pt x="111" y="106"/>
                    <a:pt x="115" y="97"/>
                  </a:cubicBezTo>
                  <a:cubicBezTo>
                    <a:pt x="114" y="95"/>
                    <a:pt x="99" y="99"/>
                    <a:pt x="112" y="92"/>
                  </a:cubicBezTo>
                  <a:cubicBezTo>
                    <a:pt x="120" y="91"/>
                    <a:pt x="125" y="85"/>
                    <a:pt x="131" y="79"/>
                  </a:cubicBezTo>
                  <a:cubicBezTo>
                    <a:pt x="119" y="79"/>
                    <a:pt x="119" y="79"/>
                    <a:pt x="119" y="79"/>
                  </a:cubicBezTo>
                  <a:cubicBezTo>
                    <a:pt x="117" y="78"/>
                    <a:pt x="116" y="76"/>
                    <a:pt x="117" y="75"/>
                  </a:cubicBezTo>
                  <a:cubicBezTo>
                    <a:pt x="125" y="74"/>
                    <a:pt x="137" y="70"/>
                    <a:pt x="141" y="59"/>
                  </a:cubicBezTo>
                  <a:cubicBezTo>
                    <a:pt x="125" y="58"/>
                    <a:pt x="125" y="58"/>
                    <a:pt x="125" y="58"/>
                  </a:cubicBezTo>
                  <a:cubicBezTo>
                    <a:pt x="122" y="57"/>
                    <a:pt x="123" y="55"/>
                    <a:pt x="124" y="54"/>
                  </a:cubicBezTo>
                  <a:cubicBezTo>
                    <a:pt x="134" y="54"/>
                    <a:pt x="145" y="50"/>
                    <a:pt x="154" y="43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3" name="íŝḻiḍè"/>
            <p:cNvSpPr/>
            <p:nvPr/>
          </p:nvSpPr>
          <p:spPr bwMode="auto">
            <a:xfrm>
              <a:off x="8856" y="1941"/>
              <a:ext cx="231" cy="183"/>
            </a:xfrm>
            <a:custGeom>
              <a:avLst/>
              <a:gdLst>
                <a:gd name="T0" fmla="*/ 6 w 41"/>
                <a:gd name="T1" fmla="*/ 15 h 32"/>
                <a:gd name="T2" fmla="*/ 9 w 41"/>
                <a:gd name="T3" fmla="*/ 16 h 32"/>
                <a:gd name="T4" fmla="*/ 37 w 41"/>
                <a:gd name="T5" fmla="*/ 18 h 32"/>
                <a:gd name="T6" fmla="*/ 41 w 41"/>
                <a:gd name="T7" fmla="*/ 16 h 32"/>
                <a:gd name="T8" fmla="*/ 32 w 41"/>
                <a:gd name="T9" fmla="*/ 0 h 32"/>
                <a:gd name="T10" fmla="*/ 28 w 41"/>
                <a:gd name="T11" fmla="*/ 1 h 32"/>
                <a:gd name="T12" fmla="*/ 35 w 41"/>
                <a:gd name="T13" fmla="*/ 14 h 32"/>
                <a:gd name="T14" fmla="*/ 30 w 41"/>
                <a:gd name="T15" fmla="*/ 13 h 32"/>
                <a:gd name="T16" fmla="*/ 4 w 41"/>
                <a:gd name="T17" fmla="*/ 12 h 32"/>
                <a:gd name="T18" fmla="*/ 0 w 41"/>
                <a:gd name="T19" fmla="*/ 14 h 32"/>
                <a:gd name="T20" fmla="*/ 10 w 41"/>
                <a:gd name="T21" fmla="*/ 32 h 32"/>
                <a:gd name="T22" fmla="*/ 14 w 41"/>
                <a:gd name="T23" fmla="*/ 30 h 32"/>
                <a:gd name="T24" fmla="*/ 6 w 41"/>
                <a:gd name="T25" fmla="*/ 15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" h="32">
                  <a:moveTo>
                    <a:pt x="6" y="15"/>
                  </a:moveTo>
                  <a:cubicBezTo>
                    <a:pt x="9" y="16"/>
                    <a:pt x="9" y="16"/>
                    <a:pt x="9" y="16"/>
                  </a:cubicBezTo>
                  <a:cubicBezTo>
                    <a:pt x="37" y="18"/>
                    <a:pt x="37" y="18"/>
                    <a:pt x="37" y="18"/>
                  </a:cubicBezTo>
                  <a:cubicBezTo>
                    <a:pt x="41" y="16"/>
                    <a:pt x="41" y="16"/>
                    <a:pt x="41" y="16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28" y="1"/>
                    <a:pt x="28" y="1"/>
                    <a:pt x="28" y="1"/>
                  </a:cubicBezTo>
                  <a:cubicBezTo>
                    <a:pt x="35" y="14"/>
                    <a:pt x="35" y="14"/>
                    <a:pt x="35" y="14"/>
                  </a:cubicBezTo>
                  <a:cubicBezTo>
                    <a:pt x="34" y="14"/>
                    <a:pt x="32" y="14"/>
                    <a:pt x="30" y="13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4" y="30"/>
                    <a:pt x="14" y="30"/>
                    <a:pt x="14" y="30"/>
                  </a:cubicBezTo>
                  <a:lnTo>
                    <a:pt x="6" y="15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11" name="îS1iďê"/>
            <p:cNvSpPr/>
            <p:nvPr/>
          </p:nvSpPr>
          <p:spPr bwMode="auto">
            <a:xfrm>
              <a:off x="8918" y="2054"/>
              <a:ext cx="226" cy="176"/>
            </a:xfrm>
            <a:custGeom>
              <a:avLst/>
              <a:gdLst>
                <a:gd name="T0" fmla="*/ 128 w 131"/>
                <a:gd name="T1" fmla="*/ 46 h 102"/>
                <a:gd name="T2" fmla="*/ 85 w 131"/>
                <a:gd name="T3" fmla="*/ 66 h 102"/>
                <a:gd name="T4" fmla="*/ 66 w 131"/>
                <a:gd name="T5" fmla="*/ 30 h 102"/>
                <a:gd name="T6" fmla="*/ 108 w 131"/>
                <a:gd name="T7" fmla="*/ 10 h 102"/>
                <a:gd name="T8" fmla="*/ 105 w 131"/>
                <a:gd name="T9" fmla="*/ 0 h 102"/>
                <a:gd name="T10" fmla="*/ 0 w 131"/>
                <a:gd name="T11" fmla="*/ 46 h 102"/>
                <a:gd name="T12" fmla="*/ 7 w 131"/>
                <a:gd name="T13" fmla="*/ 56 h 102"/>
                <a:gd name="T14" fmla="*/ 56 w 131"/>
                <a:gd name="T15" fmla="*/ 33 h 102"/>
                <a:gd name="T16" fmla="*/ 72 w 131"/>
                <a:gd name="T17" fmla="*/ 73 h 102"/>
                <a:gd name="T18" fmla="*/ 23 w 131"/>
                <a:gd name="T19" fmla="*/ 92 h 102"/>
                <a:gd name="T20" fmla="*/ 30 w 131"/>
                <a:gd name="T21" fmla="*/ 102 h 102"/>
                <a:gd name="T22" fmla="*/ 131 w 131"/>
                <a:gd name="T23" fmla="*/ 56 h 102"/>
                <a:gd name="T24" fmla="*/ 128 w 131"/>
                <a:gd name="T25" fmla="*/ 46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1" h="102">
                  <a:moveTo>
                    <a:pt x="128" y="46"/>
                  </a:moveTo>
                  <a:lnTo>
                    <a:pt x="85" y="66"/>
                  </a:lnTo>
                  <a:lnTo>
                    <a:pt x="66" y="30"/>
                  </a:lnTo>
                  <a:lnTo>
                    <a:pt x="108" y="10"/>
                  </a:lnTo>
                  <a:lnTo>
                    <a:pt x="105" y="0"/>
                  </a:lnTo>
                  <a:lnTo>
                    <a:pt x="0" y="46"/>
                  </a:lnTo>
                  <a:lnTo>
                    <a:pt x="7" y="56"/>
                  </a:lnTo>
                  <a:lnTo>
                    <a:pt x="56" y="33"/>
                  </a:lnTo>
                  <a:lnTo>
                    <a:pt x="72" y="73"/>
                  </a:lnTo>
                  <a:lnTo>
                    <a:pt x="23" y="92"/>
                  </a:lnTo>
                  <a:lnTo>
                    <a:pt x="30" y="102"/>
                  </a:lnTo>
                  <a:lnTo>
                    <a:pt x="131" y="56"/>
                  </a:lnTo>
                  <a:lnTo>
                    <a:pt x="128" y="46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13" name="i$ḷíḓe"/>
            <p:cNvSpPr/>
            <p:nvPr/>
          </p:nvSpPr>
          <p:spPr bwMode="auto">
            <a:xfrm>
              <a:off x="8980" y="2173"/>
              <a:ext cx="226" cy="176"/>
            </a:xfrm>
            <a:custGeom>
              <a:avLst/>
              <a:gdLst>
                <a:gd name="T0" fmla="*/ 72 w 131"/>
                <a:gd name="T1" fmla="*/ 76 h 102"/>
                <a:gd name="T2" fmla="*/ 85 w 131"/>
                <a:gd name="T3" fmla="*/ 69 h 102"/>
                <a:gd name="T4" fmla="*/ 66 w 131"/>
                <a:gd name="T5" fmla="*/ 30 h 102"/>
                <a:gd name="T6" fmla="*/ 98 w 131"/>
                <a:gd name="T7" fmla="*/ 17 h 102"/>
                <a:gd name="T8" fmla="*/ 118 w 131"/>
                <a:gd name="T9" fmla="*/ 56 h 102"/>
                <a:gd name="T10" fmla="*/ 131 w 131"/>
                <a:gd name="T11" fmla="*/ 53 h 102"/>
                <a:gd name="T12" fmla="*/ 105 w 131"/>
                <a:gd name="T13" fmla="*/ 0 h 102"/>
                <a:gd name="T14" fmla="*/ 0 w 131"/>
                <a:gd name="T15" fmla="*/ 50 h 102"/>
                <a:gd name="T16" fmla="*/ 30 w 131"/>
                <a:gd name="T17" fmla="*/ 102 h 102"/>
                <a:gd name="T18" fmla="*/ 39 w 131"/>
                <a:gd name="T19" fmla="*/ 96 h 102"/>
                <a:gd name="T20" fmla="*/ 20 w 131"/>
                <a:gd name="T21" fmla="*/ 53 h 102"/>
                <a:gd name="T22" fmla="*/ 52 w 131"/>
                <a:gd name="T23" fmla="*/ 36 h 102"/>
                <a:gd name="T24" fmla="*/ 72 w 131"/>
                <a:gd name="T25" fmla="*/ 76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1" h="102">
                  <a:moveTo>
                    <a:pt x="72" y="76"/>
                  </a:moveTo>
                  <a:lnTo>
                    <a:pt x="85" y="69"/>
                  </a:lnTo>
                  <a:lnTo>
                    <a:pt x="66" y="30"/>
                  </a:lnTo>
                  <a:lnTo>
                    <a:pt x="98" y="17"/>
                  </a:lnTo>
                  <a:lnTo>
                    <a:pt x="118" y="56"/>
                  </a:lnTo>
                  <a:lnTo>
                    <a:pt x="131" y="53"/>
                  </a:lnTo>
                  <a:lnTo>
                    <a:pt x="105" y="0"/>
                  </a:lnTo>
                  <a:lnTo>
                    <a:pt x="0" y="50"/>
                  </a:lnTo>
                  <a:lnTo>
                    <a:pt x="30" y="102"/>
                  </a:lnTo>
                  <a:lnTo>
                    <a:pt x="39" y="96"/>
                  </a:lnTo>
                  <a:lnTo>
                    <a:pt x="20" y="53"/>
                  </a:lnTo>
                  <a:lnTo>
                    <a:pt x="52" y="36"/>
                  </a:lnTo>
                  <a:lnTo>
                    <a:pt x="72" y="76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21" name="îş1íḍé"/>
            <p:cNvSpPr/>
            <p:nvPr/>
          </p:nvSpPr>
          <p:spPr bwMode="auto">
            <a:xfrm>
              <a:off x="9070" y="2292"/>
              <a:ext cx="181" cy="131"/>
            </a:xfrm>
            <a:custGeom>
              <a:avLst/>
              <a:gdLst>
                <a:gd name="T0" fmla="*/ 32 w 32"/>
                <a:gd name="T1" fmla="*/ 3 h 23"/>
                <a:gd name="T2" fmla="*/ 30 w 32"/>
                <a:gd name="T3" fmla="*/ 0 h 23"/>
                <a:gd name="T4" fmla="*/ 13 w 32"/>
                <a:gd name="T5" fmla="*/ 16 h 23"/>
                <a:gd name="T6" fmla="*/ 10 w 32"/>
                <a:gd name="T7" fmla="*/ 19 h 23"/>
                <a:gd name="T8" fmla="*/ 7 w 32"/>
                <a:gd name="T9" fmla="*/ 20 h 23"/>
                <a:gd name="T10" fmla="*/ 5 w 32"/>
                <a:gd name="T11" fmla="*/ 19 h 23"/>
                <a:gd name="T12" fmla="*/ 4 w 32"/>
                <a:gd name="T13" fmla="*/ 16 h 23"/>
                <a:gd name="T14" fmla="*/ 7 w 32"/>
                <a:gd name="T15" fmla="*/ 11 h 23"/>
                <a:gd name="T16" fmla="*/ 5 w 32"/>
                <a:gd name="T17" fmla="*/ 10 h 23"/>
                <a:gd name="T18" fmla="*/ 0 w 32"/>
                <a:gd name="T19" fmla="*/ 16 h 23"/>
                <a:gd name="T20" fmla="*/ 2 w 32"/>
                <a:gd name="T21" fmla="*/ 21 h 23"/>
                <a:gd name="T22" fmla="*/ 6 w 32"/>
                <a:gd name="T23" fmla="*/ 23 h 23"/>
                <a:gd name="T24" fmla="*/ 10 w 32"/>
                <a:gd name="T25" fmla="*/ 22 h 23"/>
                <a:gd name="T26" fmla="*/ 15 w 32"/>
                <a:gd name="T27" fmla="*/ 18 h 23"/>
                <a:gd name="T28" fmla="*/ 32 w 32"/>
                <a:gd name="T29" fmla="*/ 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2" h="23">
                  <a:moveTo>
                    <a:pt x="32" y="3"/>
                  </a:moveTo>
                  <a:cubicBezTo>
                    <a:pt x="30" y="0"/>
                    <a:pt x="30" y="0"/>
                    <a:pt x="30" y="0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1" y="18"/>
                    <a:pt x="10" y="19"/>
                    <a:pt x="10" y="19"/>
                  </a:cubicBezTo>
                  <a:cubicBezTo>
                    <a:pt x="9" y="19"/>
                    <a:pt x="8" y="20"/>
                    <a:pt x="7" y="20"/>
                  </a:cubicBezTo>
                  <a:cubicBezTo>
                    <a:pt x="6" y="20"/>
                    <a:pt x="6" y="19"/>
                    <a:pt x="5" y="19"/>
                  </a:cubicBezTo>
                  <a:cubicBezTo>
                    <a:pt x="4" y="18"/>
                    <a:pt x="4" y="17"/>
                    <a:pt x="4" y="16"/>
                  </a:cubicBezTo>
                  <a:cubicBezTo>
                    <a:pt x="4" y="15"/>
                    <a:pt x="6" y="13"/>
                    <a:pt x="7" y="11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2" y="12"/>
                    <a:pt x="1" y="14"/>
                    <a:pt x="0" y="16"/>
                  </a:cubicBezTo>
                  <a:cubicBezTo>
                    <a:pt x="0" y="18"/>
                    <a:pt x="1" y="20"/>
                    <a:pt x="2" y="21"/>
                  </a:cubicBezTo>
                  <a:cubicBezTo>
                    <a:pt x="3" y="22"/>
                    <a:pt x="4" y="23"/>
                    <a:pt x="6" y="23"/>
                  </a:cubicBezTo>
                  <a:cubicBezTo>
                    <a:pt x="7" y="23"/>
                    <a:pt x="9" y="23"/>
                    <a:pt x="10" y="22"/>
                  </a:cubicBezTo>
                  <a:cubicBezTo>
                    <a:pt x="12" y="22"/>
                    <a:pt x="13" y="20"/>
                    <a:pt x="15" y="18"/>
                  </a:cubicBezTo>
                  <a:lnTo>
                    <a:pt x="32" y="3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22" name="išḻïde"/>
            <p:cNvSpPr/>
            <p:nvPr/>
          </p:nvSpPr>
          <p:spPr bwMode="auto">
            <a:xfrm>
              <a:off x="9154" y="2322"/>
              <a:ext cx="148" cy="147"/>
            </a:xfrm>
            <a:custGeom>
              <a:avLst/>
              <a:gdLst>
                <a:gd name="T0" fmla="*/ 79 w 86"/>
                <a:gd name="T1" fmla="*/ 0 h 85"/>
                <a:gd name="T2" fmla="*/ 0 w 86"/>
                <a:gd name="T3" fmla="*/ 79 h 85"/>
                <a:gd name="T4" fmla="*/ 7 w 86"/>
                <a:gd name="T5" fmla="*/ 85 h 85"/>
                <a:gd name="T6" fmla="*/ 86 w 86"/>
                <a:gd name="T7" fmla="*/ 6 h 85"/>
                <a:gd name="T8" fmla="*/ 79 w 86"/>
                <a:gd name="T9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" h="85">
                  <a:moveTo>
                    <a:pt x="79" y="0"/>
                  </a:moveTo>
                  <a:lnTo>
                    <a:pt x="0" y="79"/>
                  </a:lnTo>
                  <a:lnTo>
                    <a:pt x="7" y="85"/>
                  </a:lnTo>
                  <a:lnTo>
                    <a:pt x="86" y="6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23" name="ís1ïḓè"/>
            <p:cNvSpPr/>
            <p:nvPr/>
          </p:nvSpPr>
          <p:spPr bwMode="auto">
            <a:xfrm>
              <a:off x="9184" y="2361"/>
              <a:ext cx="181" cy="198"/>
            </a:xfrm>
            <a:custGeom>
              <a:avLst/>
              <a:gdLst>
                <a:gd name="T0" fmla="*/ 29 w 32"/>
                <a:gd name="T1" fmla="*/ 0 h 35"/>
                <a:gd name="T2" fmla="*/ 0 w 32"/>
                <a:gd name="T3" fmla="*/ 21 h 35"/>
                <a:gd name="T4" fmla="*/ 3 w 32"/>
                <a:gd name="T5" fmla="*/ 23 h 35"/>
                <a:gd name="T6" fmla="*/ 12 w 32"/>
                <a:gd name="T7" fmla="*/ 17 h 35"/>
                <a:gd name="T8" fmla="*/ 20 w 32"/>
                <a:gd name="T9" fmla="*/ 23 h 35"/>
                <a:gd name="T10" fmla="*/ 16 w 32"/>
                <a:gd name="T11" fmla="*/ 33 h 35"/>
                <a:gd name="T12" fmla="*/ 19 w 32"/>
                <a:gd name="T13" fmla="*/ 35 h 35"/>
                <a:gd name="T14" fmla="*/ 32 w 32"/>
                <a:gd name="T15" fmla="*/ 3 h 35"/>
                <a:gd name="T16" fmla="*/ 29 w 32"/>
                <a:gd name="T17" fmla="*/ 0 h 35"/>
                <a:gd name="T18" fmla="*/ 25 w 32"/>
                <a:gd name="T19" fmla="*/ 11 h 35"/>
                <a:gd name="T20" fmla="*/ 22 w 32"/>
                <a:gd name="T21" fmla="*/ 20 h 35"/>
                <a:gd name="T22" fmla="*/ 15 w 32"/>
                <a:gd name="T23" fmla="*/ 15 h 35"/>
                <a:gd name="T24" fmla="*/ 23 w 32"/>
                <a:gd name="T25" fmla="*/ 8 h 35"/>
                <a:gd name="T26" fmla="*/ 28 w 32"/>
                <a:gd name="T27" fmla="*/ 4 h 35"/>
                <a:gd name="T28" fmla="*/ 25 w 32"/>
                <a:gd name="T29" fmla="*/ 11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2" h="35">
                  <a:moveTo>
                    <a:pt x="29" y="0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3" y="23"/>
                    <a:pt x="3" y="23"/>
                    <a:pt x="3" y="23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9" y="35"/>
                    <a:pt x="19" y="35"/>
                    <a:pt x="19" y="35"/>
                  </a:cubicBezTo>
                  <a:cubicBezTo>
                    <a:pt x="32" y="3"/>
                    <a:pt x="32" y="3"/>
                    <a:pt x="32" y="3"/>
                  </a:cubicBezTo>
                  <a:lnTo>
                    <a:pt x="29" y="0"/>
                  </a:lnTo>
                  <a:close/>
                  <a:moveTo>
                    <a:pt x="25" y="11"/>
                  </a:moveTo>
                  <a:cubicBezTo>
                    <a:pt x="22" y="20"/>
                    <a:pt x="22" y="20"/>
                    <a:pt x="22" y="20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5" y="7"/>
                    <a:pt x="27" y="6"/>
                    <a:pt x="28" y="4"/>
                  </a:cubicBezTo>
                  <a:cubicBezTo>
                    <a:pt x="28" y="6"/>
                    <a:pt x="27" y="8"/>
                    <a:pt x="25" y="11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24" name="ïṩlïďê"/>
            <p:cNvSpPr/>
            <p:nvPr/>
          </p:nvSpPr>
          <p:spPr bwMode="auto">
            <a:xfrm>
              <a:off x="9313" y="2394"/>
              <a:ext cx="198" cy="216"/>
            </a:xfrm>
            <a:custGeom>
              <a:avLst/>
              <a:gdLst>
                <a:gd name="T0" fmla="*/ 108 w 115"/>
                <a:gd name="T1" fmla="*/ 27 h 125"/>
                <a:gd name="T2" fmla="*/ 62 w 115"/>
                <a:gd name="T3" fmla="*/ 102 h 125"/>
                <a:gd name="T4" fmla="*/ 69 w 115"/>
                <a:gd name="T5" fmla="*/ 7 h 125"/>
                <a:gd name="T6" fmla="*/ 59 w 115"/>
                <a:gd name="T7" fmla="*/ 0 h 125"/>
                <a:gd name="T8" fmla="*/ 0 w 115"/>
                <a:gd name="T9" fmla="*/ 96 h 125"/>
                <a:gd name="T10" fmla="*/ 10 w 115"/>
                <a:gd name="T11" fmla="*/ 99 h 125"/>
                <a:gd name="T12" fmla="*/ 56 w 115"/>
                <a:gd name="T13" fmla="*/ 27 h 125"/>
                <a:gd name="T14" fmla="*/ 49 w 115"/>
                <a:gd name="T15" fmla="*/ 122 h 125"/>
                <a:gd name="T16" fmla="*/ 59 w 115"/>
                <a:gd name="T17" fmla="*/ 125 h 125"/>
                <a:gd name="T18" fmla="*/ 115 w 115"/>
                <a:gd name="T19" fmla="*/ 33 h 125"/>
                <a:gd name="T20" fmla="*/ 108 w 115"/>
                <a:gd name="T21" fmla="*/ 27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5" h="125">
                  <a:moveTo>
                    <a:pt x="108" y="27"/>
                  </a:moveTo>
                  <a:lnTo>
                    <a:pt x="62" y="102"/>
                  </a:lnTo>
                  <a:lnTo>
                    <a:pt x="69" y="7"/>
                  </a:lnTo>
                  <a:lnTo>
                    <a:pt x="59" y="0"/>
                  </a:lnTo>
                  <a:lnTo>
                    <a:pt x="0" y="96"/>
                  </a:lnTo>
                  <a:lnTo>
                    <a:pt x="10" y="99"/>
                  </a:lnTo>
                  <a:lnTo>
                    <a:pt x="56" y="27"/>
                  </a:lnTo>
                  <a:lnTo>
                    <a:pt x="49" y="122"/>
                  </a:lnTo>
                  <a:lnTo>
                    <a:pt x="59" y="125"/>
                  </a:lnTo>
                  <a:lnTo>
                    <a:pt x="115" y="33"/>
                  </a:lnTo>
                  <a:lnTo>
                    <a:pt x="108" y="27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25" name="íSliḋê"/>
            <p:cNvSpPr/>
            <p:nvPr/>
          </p:nvSpPr>
          <p:spPr bwMode="auto">
            <a:xfrm>
              <a:off x="9472" y="2458"/>
              <a:ext cx="140" cy="191"/>
            </a:xfrm>
            <a:custGeom>
              <a:avLst/>
              <a:gdLst>
                <a:gd name="T0" fmla="*/ 19 w 25"/>
                <a:gd name="T1" fmla="*/ 1 h 34"/>
                <a:gd name="T2" fmla="*/ 13 w 25"/>
                <a:gd name="T3" fmla="*/ 1 h 34"/>
                <a:gd name="T4" fmla="*/ 8 w 25"/>
                <a:gd name="T5" fmla="*/ 5 h 34"/>
                <a:gd name="T6" fmla="*/ 3 w 25"/>
                <a:gd name="T7" fmla="*/ 13 h 34"/>
                <a:gd name="T8" fmla="*/ 1 w 25"/>
                <a:gd name="T9" fmla="*/ 22 h 34"/>
                <a:gd name="T10" fmla="*/ 2 w 25"/>
                <a:gd name="T11" fmla="*/ 29 h 34"/>
                <a:gd name="T12" fmla="*/ 6 w 25"/>
                <a:gd name="T13" fmla="*/ 33 h 34"/>
                <a:gd name="T14" fmla="*/ 11 w 25"/>
                <a:gd name="T15" fmla="*/ 33 h 34"/>
                <a:gd name="T16" fmla="*/ 17 w 25"/>
                <a:gd name="T17" fmla="*/ 31 h 34"/>
                <a:gd name="T18" fmla="*/ 21 w 25"/>
                <a:gd name="T19" fmla="*/ 20 h 34"/>
                <a:gd name="T20" fmla="*/ 13 w 25"/>
                <a:gd name="T21" fmla="*/ 17 h 34"/>
                <a:gd name="T22" fmla="*/ 11 w 25"/>
                <a:gd name="T23" fmla="*/ 20 h 34"/>
                <a:gd name="T24" fmla="*/ 17 w 25"/>
                <a:gd name="T25" fmla="*/ 22 h 34"/>
                <a:gd name="T26" fmla="*/ 15 w 25"/>
                <a:gd name="T27" fmla="*/ 28 h 34"/>
                <a:gd name="T28" fmla="*/ 12 w 25"/>
                <a:gd name="T29" fmla="*/ 29 h 34"/>
                <a:gd name="T30" fmla="*/ 8 w 25"/>
                <a:gd name="T31" fmla="*/ 29 h 34"/>
                <a:gd name="T32" fmla="*/ 5 w 25"/>
                <a:gd name="T33" fmla="*/ 26 h 34"/>
                <a:gd name="T34" fmla="*/ 4 w 25"/>
                <a:gd name="T35" fmla="*/ 21 h 34"/>
                <a:gd name="T36" fmla="*/ 6 w 25"/>
                <a:gd name="T37" fmla="*/ 14 h 34"/>
                <a:gd name="T38" fmla="*/ 9 w 25"/>
                <a:gd name="T39" fmla="*/ 8 h 34"/>
                <a:gd name="T40" fmla="*/ 11 w 25"/>
                <a:gd name="T41" fmla="*/ 5 h 34"/>
                <a:gd name="T42" fmla="*/ 15 w 25"/>
                <a:gd name="T43" fmla="*/ 4 h 34"/>
                <a:gd name="T44" fmla="*/ 18 w 25"/>
                <a:gd name="T45" fmla="*/ 4 h 34"/>
                <a:gd name="T46" fmla="*/ 20 w 25"/>
                <a:gd name="T47" fmla="*/ 6 h 34"/>
                <a:gd name="T48" fmla="*/ 21 w 25"/>
                <a:gd name="T49" fmla="*/ 9 h 34"/>
                <a:gd name="T50" fmla="*/ 21 w 25"/>
                <a:gd name="T51" fmla="*/ 13 h 34"/>
                <a:gd name="T52" fmla="*/ 24 w 25"/>
                <a:gd name="T53" fmla="*/ 13 h 34"/>
                <a:gd name="T54" fmla="*/ 24 w 25"/>
                <a:gd name="T55" fmla="*/ 7 h 34"/>
                <a:gd name="T56" fmla="*/ 23 w 25"/>
                <a:gd name="T57" fmla="*/ 3 h 34"/>
                <a:gd name="T58" fmla="*/ 19 w 25"/>
                <a:gd name="T59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5" h="34">
                  <a:moveTo>
                    <a:pt x="19" y="1"/>
                  </a:moveTo>
                  <a:cubicBezTo>
                    <a:pt x="18" y="0"/>
                    <a:pt x="15" y="0"/>
                    <a:pt x="13" y="1"/>
                  </a:cubicBezTo>
                  <a:cubicBezTo>
                    <a:pt x="11" y="1"/>
                    <a:pt x="9" y="3"/>
                    <a:pt x="8" y="5"/>
                  </a:cubicBezTo>
                  <a:cubicBezTo>
                    <a:pt x="6" y="7"/>
                    <a:pt x="4" y="10"/>
                    <a:pt x="3" y="13"/>
                  </a:cubicBezTo>
                  <a:cubicBezTo>
                    <a:pt x="2" y="16"/>
                    <a:pt x="1" y="19"/>
                    <a:pt x="1" y="22"/>
                  </a:cubicBezTo>
                  <a:cubicBezTo>
                    <a:pt x="0" y="25"/>
                    <a:pt x="1" y="27"/>
                    <a:pt x="2" y="29"/>
                  </a:cubicBezTo>
                  <a:cubicBezTo>
                    <a:pt x="3" y="31"/>
                    <a:pt x="4" y="32"/>
                    <a:pt x="6" y="33"/>
                  </a:cubicBezTo>
                  <a:cubicBezTo>
                    <a:pt x="8" y="34"/>
                    <a:pt x="9" y="34"/>
                    <a:pt x="11" y="33"/>
                  </a:cubicBezTo>
                  <a:cubicBezTo>
                    <a:pt x="13" y="33"/>
                    <a:pt x="15" y="32"/>
                    <a:pt x="17" y="31"/>
                  </a:cubicBezTo>
                  <a:cubicBezTo>
                    <a:pt x="21" y="20"/>
                    <a:pt x="21" y="20"/>
                    <a:pt x="21" y="20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4" y="29"/>
                    <a:pt x="13" y="29"/>
                    <a:pt x="12" y="29"/>
                  </a:cubicBezTo>
                  <a:cubicBezTo>
                    <a:pt x="10" y="30"/>
                    <a:pt x="9" y="30"/>
                    <a:pt x="8" y="29"/>
                  </a:cubicBezTo>
                  <a:cubicBezTo>
                    <a:pt x="6" y="29"/>
                    <a:pt x="5" y="28"/>
                    <a:pt x="5" y="26"/>
                  </a:cubicBezTo>
                  <a:cubicBezTo>
                    <a:pt x="4" y="25"/>
                    <a:pt x="3" y="23"/>
                    <a:pt x="4" y="21"/>
                  </a:cubicBezTo>
                  <a:cubicBezTo>
                    <a:pt x="4" y="19"/>
                    <a:pt x="4" y="17"/>
                    <a:pt x="6" y="14"/>
                  </a:cubicBezTo>
                  <a:cubicBezTo>
                    <a:pt x="7" y="12"/>
                    <a:pt x="8" y="10"/>
                    <a:pt x="9" y="8"/>
                  </a:cubicBezTo>
                  <a:cubicBezTo>
                    <a:pt x="10" y="7"/>
                    <a:pt x="11" y="6"/>
                    <a:pt x="11" y="5"/>
                  </a:cubicBezTo>
                  <a:cubicBezTo>
                    <a:pt x="12" y="5"/>
                    <a:pt x="13" y="4"/>
                    <a:pt x="15" y="4"/>
                  </a:cubicBezTo>
                  <a:cubicBezTo>
                    <a:pt x="16" y="4"/>
                    <a:pt x="17" y="4"/>
                    <a:pt x="18" y="4"/>
                  </a:cubicBezTo>
                  <a:cubicBezTo>
                    <a:pt x="19" y="5"/>
                    <a:pt x="20" y="5"/>
                    <a:pt x="20" y="6"/>
                  </a:cubicBezTo>
                  <a:cubicBezTo>
                    <a:pt x="21" y="7"/>
                    <a:pt x="21" y="8"/>
                    <a:pt x="21" y="9"/>
                  </a:cubicBezTo>
                  <a:cubicBezTo>
                    <a:pt x="22" y="10"/>
                    <a:pt x="21" y="11"/>
                    <a:pt x="21" y="13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4" y="11"/>
                    <a:pt x="25" y="9"/>
                    <a:pt x="24" y="7"/>
                  </a:cubicBezTo>
                  <a:cubicBezTo>
                    <a:pt x="24" y="6"/>
                    <a:pt x="24" y="4"/>
                    <a:pt x="23" y="3"/>
                  </a:cubicBezTo>
                  <a:cubicBezTo>
                    <a:pt x="22" y="2"/>
                    <a:pt x="21" y="1"/>
                    <a:pt x="19" y="1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26" name="ísļîdè"/>
            <p:cNvSpPr/>
            <p:nvPr/>
          </p:nvSpPr>
          <p:spPr bwMode="auto">
            <a:xfrm>
              <a:off x="9686" y="2463"/>
              <a:ext cx="112" cy="193"/>
            </a:xfrm>
            <a:custGeom>
              <a:avLst/>
              <a:gdLst>
                <a:gd name="T0" fmla="*/ 17 w 20"/>
                <a:gd name="T1" fmla="*/ 19 h 34"/>
                <a:gd name="T2" fmla="*/ 15 w 20"/>
                <a:gd name="T3" fmla="*/ 27 h 34"/>
                <a:gd name="T4" fmla="*/ 10 w 20"/>
                <a:gd name="T5" fmla="*/ 30 h 34"/>
                <a:gd name="T6" fmla="*/ 7 w 20"/>
                <a:gd name="T7" fmla="*/ 29 h 34"/>
                <a:gd name="T8" fmla="*/ 4 w 20"/>
                <a:gd name="T9" fmla="*/ 25 h 34"/>
                <a:gd name="T10" fmla="*/ 4 w 20"/>
                <a:gd name="T11" fmla="*/ 19 h 34"/>
                <a:gd name="T12" fmla="*/ 4 w 20"/>
                <a:gd name="T13" fmla="*/ 0 h 34"/>
                <a:gd name="T14" fmla="*/ 0 w 20"/>
                <a:gd name="T15" fmla="*/ 0 h 34"/>
                <a:gd name="T16" fmla="*/ 0 w 20"/>
                <a:gd name="T17" fmla="*/ 19 h 34"/>
                <a:gd name="T18" fmla="*/ 1 w 20"/>
                <a:gd name="T19" fmla="*/ 27 h 34"/>
                <a:gd name="T20" fmla="*/ 5 w 20"/>
                <a:gd name="T21" fmla="*/ 32 h 34"/>
                <a:gd name="T22" fmla="*/ 10 w 20"/>
                <a:gd name="T23" fmla="*/ 34 h 34"/>
                <a:gd name="T24" fmla="*/ 16 w 20"/>
                <a:gd name="T25" fmla="*/ 32 h 34"/>
                <a:gd name="T26" fmla="*/ 19 w 20"/>
                <a:gd name="T27" fmla="*/ 27 h 34"/>
                <a:gd name="T28" fmla="*/ 20 w 20"/>
                <a:gd name="T29" fmla="*/ 19 h 34"/>
                <a:gd name="T30" fmla="*/ 20 w 20"/>
                <a:gd name="T31" fmla="*/ 0 h 34"/>
                <a:gd name="T32" fmla="*/ 17 w 20"/>
                <a:gd name="T33" fmla="*/ 0 h 34"/>
                <a:gd name="T34" fmla="*/ 17 w 20"/>
                <a:gd name="T35" fmla="*/ 19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0" h="34">
                  <a:moveTo>
                    <a:pt x="17" y="19"/>
                  </a:moveTo>
                  <a:cubicBezTo>
                    <a:pt x="17" y="23"/>
                    <a:pt x="16" y="26"/>
                    <a:pt x="15" y="27"/>
                  </a:cubicBezTo>
                  <a:cubicBezTo>
                    <a:pt x="14" y="29"/>
                    <a:pt x="13" y="30"/>
                    <a:pt x="10" y="30"/>
                  </a:cubicBezTo>
                  <a:cubicBezTo>
                    <a:pt x="9" y="30"/>
                    <a:pt x="8" y="29"/>
                    <a:pt x="7" y="29"/>
                  </a:cubicBezTo>
                  <a:cubicBezTo>
                    <a:pt x="6" y="28"/>
                    <a:pt x="5" y="27"/>
                    <a:pt x="4" y="25"/>
                  </a:cubicBezTo>
                  <a:cubicBezTo>
                    <a:pt x="4" y="24"/>
                    <a:pt x="4" y="22"/>
                    <a:pt x="4" y="19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3"/>
                    <a:pt x="1" y="25"/>
                    <a:pt x="1" y="27"/>
                  </a:cubicBezTo>
                  <a:cubicBezTo>
                    <a:pt x="2" y="29"/>
                    <a:pt x="3" y="31"/>
                    <a:pt x="5" y="32"/>
                  </a:cubicBezTo>
                  <a:cubicBezTo>
                    <a:pt x="6" y="33"/>
                    <a:pt x="8" y="34"/>
                    <a:pt x="10" y="34"/>
                  </a:cubicBezTo>
                  <a:cubicBezTo>
                    <a:pt x="13" y="34"/>
                    <a:pt x="15" y="33"/>
                    <a:pt x="16" y="32"/>
                  </a:cubicBezTo>
                  <a:cubicBezTo>
                    <a:pt x="18" y="31"/>
                    <a:pt x="19" y="29"/>
                    <a:pt x="19" y="27"/>
                  </a:cubicBezTo>
                  <a:cubicBezTo>
                    <a:pt x="20" y="25"/>
                    <a:pt x="20" y="22"/>
                    <a:pt x="20" y="19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17" y="0"/>
                    <a:pt x="17" y="0"/>
                    <a:pt x="17" y="0"/>
                  </a:cubicBezTo>
                  <a:lnTo>
                    <a:pt x="17" y="19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27" name="îSlíḋé"/>
            <p:cNvSpPr/>
            <p:nvPr/>
          </p:nvSpPr>
          <p:spPr bwMode="auto">
            <a:xfrm>
              <a:off x="9815" y="2446"/>
              <a:ext cx="136" cy="198"/>
            </a:xfrm>
            <a:custGeom>
              <a:avLst/>
              <a:gdLst>
                <a:gd name="T0" fmla="*/ 53 w 79"/>
                <a:gd name="T1" fmla="*/ 0 h 115"/>
                <a:gd name="T2" fmla="*/ 62 w 79"/>
                <a:gd name="T3" fmla="*/ 86 h 115"/>
                <a:gd name="T4" fmla="*/ 10 w 79"/>
                <a:gd name="T5" fmla="*/ 3 h 115"/>
                <a:gd name="T6" fmla="*/ 0 w 79"/>
                <a:gd name="T7" fmla="*/ 7 h 115"/>
                <a:gd name="T8" fmla="*/ 13 w 79"/>
                <a:gd name="T9" fmla="*/ 115 h 115"/>
                <a:gd name="T10" fmla="*/ 23 w 79"/>
                <a:gd name="T11" fmla="*/ 115 h 115"/>
                <a:gd name="T12" fmla="*/ 13 w 79"/>
                <a:gd name="T13" fmla="*/ 30 h 115"/>
                <a:gd name="T14" fmla="*/ 66 w 79"/>
                <a:gd name="T15" fmla="*/ 109 h 115"/>
                <a:gd name="T16" fmla="*/ 79 w 79"/>
                <a:gd name="T17" fmla="*/ 109 h 115"/>
                <a:gd name="T18" fmla="*/ 62 w 79"/>
                <a:gd name="T19" fmla="*/ 0 h 115"/>
                <a:gd name="T20" fmla="*/ 53 w 79"/>
                <a:gd name="T21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9" h="115">
                  <a:moveTo>
                    <a:pt x="53" y="0"/>
                  </a:moveTo>
                  <a:lnTo>
                    <a:pt x="62" y="86"/>
                  </a:lnTo>
                  <a:lnTo>
                    <a:pt x="10" y="3"/>
                  </a:lnTo>
                  <a:lnTo>
                    <a:pt x="0" y="7"/>
                  </a:lnTo>
                  <a:lnTo>
                    <a:pt x="13" y="115"/>
                  </a:lnTo>
                  <a:lnTo>
                    <a:pt x="23" y="115"/>
                  </a:lnTo>
                  <a:lnTo>
                    <a:pt x="13" y="30"/>
                  </a:lnTo>
                  <a:lnTo>
                    <a:pt x="66" y="109"/>
                  </a:lnTo>
                  <a:lnTo>
                    <a:pt x="79" y="109"/>
                  </a:lnTo>
                  <a:lnTo>
                    <a:pt x="62" y="0"/>
                  </a:lnTo>
                  <a:lnTo>
                    <a:pt x="53" y="0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28" name="íŝ1ïḓê"/>
            <p:cNvSpPr/>
            <p:nvPr/>
          </p:nvSpPr>
          <p:spPr bwMode="auto">
            <a:xfrm>
              <a:off x="9934" y="2411"/>
              <a:ext cx="79" cy="188"/>
            </a:xfrm>
            <a:custGeom>
              <a:avLst/>
              <a:gdLst>
                <a:gd name="T0" fmla="*/ 0 w 46"/>
                <a:gd name="T1" fmla="*/ 4 h 109"/>
                <a:gd name="T2" fmla="*/ 36 w 46"/>
                <a:gd name="T3" fmla="*/ 109 h 109"/>
                <a:gd name="T4" fmla="*/ 46 w 46"/>
                <a:gd name="T5" fmla="*/ 106 h 109"/>
                <a:gd name="T6" fmla="*/ 10 w 46"/>
                <a:gd name="T7" fmla="*/ 0 h 109"/>
                <a:gd name="T8" fmla="*/ 0 w 46"/>
                <a:gd name="T9" fmla="*/ 4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109">
                  <a:moveTo>
                    <a:pt x="0" y="4"/>
                  </a:moveTo>
                  <a:lnTo>
                    <a:pt x="36" y="109"/>
                  </a:lnTo>
                  <a:lnTo>
                    <a:pt x="46" y="106"/>
                  </a:lnTo>
                  <a:lnTo>
                    <a:pt x="10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29" name="ï$ľíḑè"/>
            <p:cNvSpPr/>
            <p:nvPr/>
          </p:nvSpPr>
          <p:spPr bwMode="auto">
            <a:xfrm>
              <a:off x="9962" y="2372"/>
              <a:ext cx="136" cy="205"/>
            </a:xfrm>
            <a:custGeom>
              <a:avLst/>
              <a:gdLst>
                <a:gd name="T0" fmla="*/ 17 w 24"/>
                <a:gd name="T1" fmla="*/ 1 h 36"/>
                <a:gd name="T2" fmla="*/ 20 w 24"/>
                <a:gd name="T3" fmla="*/ 26 h 36"/>
                <a:gd name="T4" fmla="*/ 21 w 24"/>
                <a:gd name="T5" fmla="*/ 32 h 36"/>
                <a:gd name="T6" fmla="*/ 18 w 24"/>
                <a:gd name="T7" fmla="*/ 27 h 36"/>
                <a:gd name="T8" fmla="*/ 3 w 24"/>
                <a:gd name="T9" fmla="*/ 7 h 36"/>
                <a:gd name="T10" fmla="*/ 0 w 24"/>
                <a:gd name="T11" fmla="*/ 8 h 36"/>
                <a:gd name="T12" fmla="*/ 21 w 24"/>
                <a:gd name="T13" fmla="*/ 36 h 36"/>
                <a:gd name="T14" fmla="*/ 24 w 24"/>
                <a:gd name="T15" fmla="*/ 35 h 36"/>
                <a:gd name="T16" fmla="*/ 19 w 24"/>
                <a:gd name="T17" fmla="*/ 0 h 36"/>
                <a:gd name="T18" fmla="*/ 17 w 24"/>
                <a:gd name="T19" fmla="*/ 1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" h="36">
                  <a:moveTo>
                    <a:pt x="17" y="1"/>
                  </a:moveTo>
                  <a:cubicBezTo>
                    <a:pt x="20" y="26"/>
                    <a:pt x="20" y="26"/>
                    <a:pt x="20" y="26"/>
                  </a:cubicBezTo>
                  <a:cubicBezTo>
                    <a:pt x="20" y="28"/>
                    <a:pt x="21" y="30"/>
                    <a:pt x="21" y="32"/>
                  </a:cubicBezTo>
                  <a:cubicBezTo>
                    <a:pt x="20" y="30"/>
                    <a:pt x="19" y="29"/>
                    <a:pt x="18" y="2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21" y="36"/>
                    <a:pt x="21" y="36"/>
                    <a:pt x="21" y="36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19" y="0"/>
                    <a:pt x="19" y="0"/>
                    <a:pt x="19" y="0"/>
                  </a:cubicBezTo>
                  <a:lnTo>
                    <a:pt x="17" y="1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30" name="ïṧ1íḓè"/>
            <p:cNvSpPr/>
            <p:nvPr/>
          </p:nvSpPr>
          <p:spPr bwMode="auto">
            <a:xfrm>
              <a:off x="10086" y="2327"/>
              <a:ext cx="169" cy="193"/>
            </a:xfrm>
            <a:custGeom>
              <a:avLst/>
              <a:gdLst>
                <a:gd name="T0" fmla="*/ 62 w 98"/>
                <a:gd name="T1" fmla="*/ 99 h 112"/>
                <a:gd name="T2" fmla="*/ 40 w 98"/>
                <a:gd name="T3" fmla="*/ 66 h 112"/>
                <a:gd name="T4" fmla="*/ 66 w 98"/>
                <a:gd name="T5" fmla="*/ 49 h 112"/>
                <a:gd name="T6" fmla="*/ 59 w 98"/>
                <a:gd name="T7" fmla="*/ 39 h 112"/>
                <a:gd name="T8" fmla="*/ 33 w 98"/>
                <a:gd name="T9" fmla="*/ 56 h 112"/>
                <a:gd name="T10" fmla="*/ 13 w 98"/>
                <a:gd name="T11" fmla="*/ 26 h 112"/>
                <a:gd name="T12" fmla="*/ 40 w 98"/>
                <a:gd name="T13" fmla="*/ 10 h 112"/>
                <a:gd name="T14" fmla="*/ 33 w 98"/>
                <a:gd name="T15" fmla="*/ 0 h 112"/>
                <a:gd name="T16" fmla="*/ 0 w 98"/>
                <a:gd name="T17" fmla="*/ 20 h 112"/>
                <a:gd name="T18" fmla="*/ 62 w 98"/>
                <a:gd name="T19" fmla="*/ 112 h 112"/>
                <a:gd name="T20" fmla="*/ 98 w 98"/>
                <a:gd name="T21" fmla="*/ 92 h 112"/>
                <a:gd name="T22" fmla="*/ 89 w 98"/>
                <a:gd name="T23" fmla="*/ 79 h 112"/>
                <a:gd name="T24" fmla="*/ 62 w 98"/>
                <a:gd name="T25" fmla="*/ 99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8" h="112">
                  <a:moveTo>
                    <a:pt x="62" y="99"/>
                  </a:moveTo>
                  <a:lnTo>
                    <a:pt x="40" y="66"/>
                  </a:lnTo>
                  <a:lnTo>
                    <a:pt x="66" y="49"/>
                  </a:lnTo>
                  <a:lnTo>
                    <a:pt x="59" y="39"/>
                  </a:lnTo>
                  <a:lnTo>
                    <a:pt x="33" y="56"/>
                  </a:lnTo>
                  <a:lnTo>
                    <a:pt x="13" y="26"/>
                  </a:lnTo>
                  <a:lnTo>
                    <a:pt x="40" y="10"/>
                  </a:lnTo>
                  <a:lnTo>
                    <a:pt x="33" y="0"/>
                  </a:lnTo>
                  <a:lnTo>
                    <a:pt x="0" y="20"/>
                  </a:lnTo>
                  <a:lnTo>
                    <a:pt x="62" y="112"/>
                  </a:lnTo>
                  <a:lnTo>
                    <a:pt x="98" y="92"/>
                  </a:lnTo>
                  <a:lnTo>
                    <a:pt x="89" y="79"/>
                  </a:lnTo>
                  <a:lnTo>
                    <a:pt x="62" y="99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31" name="işļïḑê"/>
            <p:cNvSpPr/>
            <p:nvPr/>
          </p:nvSpPr>
          <p:spPr bwMode="auto">
            <a:xfrm>
              <a:off x="10165" y="2265"/>
              <a:ext cx="204" cy="193"/>
            </a:xfrm>
            <a:custGeom>
              <a:avLst/>
              <a:gdLst>
                <a:gd name="T0" fmla="*/ 22 w 36"/>
                <a:gd name="T1" fmla="*/ 16 h 34"/>
                <a:gd name="T2" fmla="*/ 20 w 36"/>
                <a:gd name="T3" fmla="*/ 16 h 34"/>
                <a:gd name="T4" fmla="*/ 22 w 36"/>
                <a:gd name="T5" fmla="*/ 11 h 34"/>
                <a:gd name="T6" fmla="*/ 19 w 36"/>
                <a:gd name="T7" fmla="*/ 5 h 34"/>
                <a:gd name="T8" fmla="*/ 15 w 36"/>
                <a:gd name="T9" fmla="*/ 2 h 34"/>
                <a:gd name="T10" fmla="*/ 12 w 36"/>
                <a:gd name="T11" fmla="*/ 0 h 34"/>
                <a:gd name="T12" fmla="*/ 8 w 36"/>
                <a:gd name="T13" fmla="*/ 2 h 34"/>
                <a:gd name="T14" fmla="*/ 0 w 36"/>
                <a:gd name="T15" fmla="*/ 7 h 34"/>
                <a:gd name="T16" fmla="*/ 21 w 36"/>
                <a:gd name="T17" fmla="*/ 34 h 34"/>
                <a:gd name="T18" fmla="*/ 23 w 36"/>
                <a:gd name="T19" fmla="*/ 33 h 34"/>
                <a:gd name="T20" fmla="*/ 14 w 36"/>
                <a:gd name="T21" fmla="*/ 21 h 34"/>
                <a:gd name="T22" fmla="*/ 16 w 36"/>
                <a:gd name="T23" fmla="*/ 19 h 34"/>
                <a:gd name="T24" fmla="*/ 18 w 36"/>
                <a:gd name="T25" fmla="*/ 18 h 34"/>
                <a:gd name="T26" fmla="*/ 19 w 36"/>
                <a:gd name="T27" fmla="*/ 18 h 34"/>
                <a:gd name="T28" fmla="*/ 22 w 36"/>
                <a:gd name="T29" fmla="*/ 19 h 34"/>
                <a:gd name="T30" fmla="*/ 26 w 36"/>
                <a:gd name="T31" fmla="*/ 22 h 34"/>
                <a:gd name="T32" fmla="*/ 33 w 36"/>
                <a:gd name="T33" fmla="*/ 26 h 34"/>
                <a:gd name="T34" fmla="*/ 36 w 36"/>
                <a:gd name="T35" fmla="*/ 24 h 34"/>
                <a:gd name="T36" fmla="*/ 27 w 36"/>
                <a:gd name="T37" fmla="*/ 19 h 34"/>
                <a:gd name="T38" fmla="*/ 22 w 36"/>
                <a:gd name="T39" fmla="*/ 16 h 34"/>
                <a:gd name="T40" fmla="*/ 18 w 36"/>
                <a:gd name="T41" fmla="*/ 12 h 34"/>
                <a:gd name="T42" fmla="*/ 16 w 36"/>
                <a:gd name="T43" fmla="*/ 14 h 34"/>
                <a:gd name="T44" fmla="*/ 12 w 36"/>
                <a:gd name="T45" fmla="*/ 18 h 34"/>
                <a:gd name="T46" fmla="*/ 5 w 36"/>
                <a:gd name="T47" fmla="*/ 9 h 34"/>
                <a:gd name="T48" fmla="*/ 10 w 36"/>
                <a:gd name="T49" fmla="*/ 5 h 34"/>
                <a:gd name="T50" fmla="*/ 14 w 36"/>
                <a:gd name="T51" fmla="*/ 4 h 34"/>
                <a:gd name="T52" fmla="*/ 17 w 36"/>
                <a:gd name="T53" fmla="*/ 7 h 34"/>
                <a:gd name="T54" fmla="*/ 18 w 36"/>
                <a:gd name="T55" fmla="*/ 10 h 34"/>
                <a:gd name="T56" fmla="*/ 18 w 36"/>
                <a:gd name="T57" fmla="*/ 1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6" h="34">
                  <a:moveTo>
                    <a:pt x="22" y="16"/>
                  </a:moveTo>
                  <a:cubicBezTo>
                    <a:pt x="22" y="16"/>
                    <a:pt x="21" y="16"/>
                    <a:pt x="20" y="16"/>
                  </a:cubicBezTo>
                  <a:cubicBezTo>
                    <a:pt x="21" y="14"/>
                    <a:pt x="22" y="13"/>
                    <a:pt x="22" y="11"/>
                  </a:cubicBezTo>
                  <a:cubicBezTo>
                    <a:pt x="22" y="9"/>
                    <a:pt x="21" y="7"/>
                    <a:pt x="19" y="5"/>
                  </a:cubicBezTo>
                  <a:cubicBezTo>
                    <a:pt x="18" y="4"/>
                    <a:pt x="17" y="3"/>
                    <a:pt x="15" y="2"/>
                  </a:cubicBezTo>
                  <a:cubicBezTo>
                    <a:pt x="14" y="1"/>
                    <a:pt x="13" y="0"/>
                    <a:pt x="12" y="0"/>
                  </a:cubicBezTo>
                  <a:cubicBezTo>
                    <a:pt x="11" y="0"/>
                    <a:pt x="9" y="1"/>
                    <a:pt x="8" y="2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21" y="34"/>
                    <a:pt x="21" y="34"/>
                    <a:pt x="21" y="34"/>
                  </a:cubicBezTo>
                  <a:cubicBezTo>
                    <a:pt x="23" y="33"/>
                    <a:pt x="23" y="33"/>
                    <a:pt x="23" y="33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7" y="19"/>
                    <a:pt x="17" y="18"/>
                    <a:pt x="18" y="18"/>
                  </a:cubicBezTo>
                  <a:cubicBezTo>
                    <a:pt x="18" y="18"/>
                    <a:pt x="19" y="18"/>
                    <a:pt x="19" y="18"/>
                  </a:cubicBezTo>
                  <a:cubicBezTo>
                    <a:pt x="20" y="18"/>
                    <a:pt x="21" y="19"/>
                    <a:pt x="22" y="19"/>
                  </a:cubicBezTo>
                  <a:cubicBezTo>
                    <a:pt x="23" y="20"/>
                    <a:pt x="24" y="21"/>
                    <a:pt x="26" y="22"/>
                  </a:cubicBezTo>
                  <a:cubicBezTo>
                    <a:pt x="33" y="26"/>
                    <a:pt x="33" y="26"/>
                    <a:pt x="33" y="26"/>
                  </a:cubicBezTo>
                  <a:cubicBezTo>
                    <a:pt x="36" y="24"/>
                    <a:pt x="36" y="24"/>
                    <a:pt x="36" y="24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25" y="18"/>
                    <a:pt x="24" y="17"/>
                    <a:pt x="22" y="16"/>
                  </a:cubicBezTo>
                  <a:close/>
                  <a:moveTo>
                    <a:pt x="18" y="12"/>
                  </a:moveTo>
                  <a:cubicBezTo>
                    <a:pt x="18" y="13"/>
                    <a:pt x="17" y="14"/>
                    <a:pt x="16" y="14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1" y="4"/>
                    <a:pt x="13" y="4"/>
                    <a:pt x="14" y="4"/>
                  </a:cubicBezTo>
                  <a:cubicBezTo>
                    <a:pt x="15" y="5"/>
                    <a:pt x="16" y="6"/>
                    <a:pt x="17" y="7"/>
                  </a:cubicBezTo>
                  <a:cubicBezTo>
                    <a:pt x="18" y="8"/>
                    <a:pt x="18" y="9"/>
                    <a:pt x="18" y="10"/>
                  </a:cubicBezTo>
                  <a:cubicBezTo>
                    <a:pt x="19" y="11"/>
                    <a:pt x="19" y="11"/>
                    <a:pt x="18" y="12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32" name="îŝ1îdé"/>
            <p:cNvSpPr/>
            <p:nvPr/>
          </p:nvSpPr>
          <p:spPr bwMode="auto">
            <a:xfrm>
              <a:off x="10262" y="2203"/>
              <a:ext cx="191" cy="152"/>
            </a:xfrm>
            <a:custGeom>
              <a:avLst/>
              <a:gdLst>
                <a:gd name="T0" fmla="*/ 28 w 34"/>
                <a:gd name="T1" fmla="*/ 10 h 27"/>
                <a:gd name="T2" fmla="*/ 24 w 34"/>
                <a:gd name="T3" fmla="*/ 8 h 27"/>
                <a:gd name="T4" fmla="*/ 19 w 34"/>
                <a:gd name="T5" fmla="*/ 9 h 27"/>
                <a:gd name="T6" fmla="*/ 14 w 34"/>
                <a:gd name="T7" fmla="*/ 12 h 27"/>
                <a:gd name="T8" fmla="*/ 10 w 34"/>
                <a:gd name="T9" fmla="*/ 14 h 27"/>
                <a:gd name="T10" fmla="*/ 7 w 34"/>
                <a:gd name="T11" fmla="*/ 13 h 27"/>
                <a:gd name="T12" fmla="*/ 4 w 34"/>
                <a:gd name="T13" fmla="*/ 10 h 27"/>
                <a:gd name="T14" fmla="*/ 5 w 34"/>
                <a:gd name="T15" fmla="*/ 6 h 27"/>
                <a:gd name="T16" fmla="*/ 9 w 34"/>
                <a:gd name="T17" fmla="*/ 4 h 27"/>
                <a:gd name="T18" fmla="*/ 14 w 34"/>
                <a:gd name="T19" fmla="*/ 5 h 27"/>
                <a:gd name="T20" fmla="*/ 15 w 34"/>
                <a:gd name="T21" fmla="*/ 3 h 27"/>
                <a:gd name="T22" fmla="*/ 10 w 34"/>
                <a:gd name="T23" fmla="*/ 1 h 27"/>
                <a:gd name="T24" fmla="*/ 5 w 34"/>
                <a:gd name="T25" fmla="*/ 1 h 27"/>
                <a:gd name="T26" fmla="*/ 2 w 34"/>
                <a:gd name="T27" fmla="*/ 4 h 27"/>
                <a:gd name="T28" fmla="*/ 0 w 34"/>
                <a:gd name="T29" fmla="*/ 8 h 27"/>
                <a:gd name="T30" fmla="*/ 2 w 34"/>
                <a:gd name="T31" fmla="*/ 13 h 27"/>
                <a:gd name="T32" fmla="*/ 5 w 34"/>
                <a:gd name="T33" fmla="*/ 16 h 27"/>
                <a:gd name="T34" fmla="*/ 9 w 34"/>
                <a:gd name="T35" fmla="*/ 18 h 27"/>
                <a:gd name="T36" fmla="*/ 14 w 34"/>
                <a:gd name="T37" fmla="*/ 17 h 27"/>
                <a:gd name="T38" fmla="*/ 18 w 34"/>
                <a:gd name="T39" fmla="*/ 15 h 27"/>
                <a:gd name="T40" fmla="*/ 21 w 34"/>
                <a:gd name="T41" fmla="*/ 12 h 27"/>
                <a:gd name="T42" fmla="*/ 24 w 34"/>
                <a:gd name="T43" fmla="*/ 11 h 27"/>
                <a:gd name="T44" fmla="*/ 27 w 34"/>
                <a:gd name="T45" fmla="*/ 12 h 27"/>
                <a:gd name="T46" fmla="*/ 29 w 34"/>
                <a:gd name="T47" fmla="*/ 14 h 27"/>
                <a:gd name="T48" fmla="*/ 30 w 34"/>
                <a:gd name="T49" fmla="*/ 17 h 27"/>
                <a:gd name="T50" fmla="*/ 29 w 34"/>
                <a:gd name="T51" fmla="*/ 20 h 27"/>
                <a:gd name="T52" fmla="*/ 26 w 34"/>
                <a:gd name="T53" fmla="*/ 22 h 27"/>
                <a:gd name="T54" fmla="*/ 23 w 34"/>
                <a:gd name="T55" fmla="*/ 23 h 27"/>
                <a:gd name="T56" fmla="*/ 19 w 34"/>
                <a:gd name="T57" fmla="*/ 22 h 27"/>
                <a:gd name="T58" fmla="*/ 17 w 34"/>
                <a:gd name="T59" fmla="*/ 24 h 27"/>
                <a:gd name="T60" fmla="*/ 23 w 34"/>
                <a:gd name="T61" fmla="*/ 26 h 27"/>
                <a:gd name="T62" fmla="*/ 29 w 34"/>
                <a:gd name="T63" fmla="*/ 26 h 27"/>
                <a:gd name="T64" fmla="*/ 33 w 34"/>
                <a:gd name="T65" fmla="*/ 22 h 27"/>
                <a:gd name="T66" fmla="*/ 34 w 34"/>
                <a:gd name="T67" fmla="*/ 18 h 27"/>
                <a:gd name="T68" fmla="*/ 32 w 34"/>
                <a:gd name="T69" fmla="*/ 13 h 27"/>
                <a:gd name="T70" fmla="*/ 28 w 34"/>
                <a:gd name="T71" fmla="*/ 1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4" h="27">
                  <a:moveTo>
                    <a:pt x="28" y="10"/>
                  </a:moveTo>
                  <a:cubicBezTo>
                    <a:pt x="27" y="9"/>
                    <a:pt x="25" y="8"/>
                    <a:pt x="24" y="8"/>
                  </a:cubicBezTo>
                  <a:cubicBezTo>
                    <a:pt x="22" y="8"/>
                    <a:pt x="20" y="8"/>
                    <a:pt x="19" y="9"/>
                  </a:cubicBezTo>
                  <a:cubicBezTo>
                    <a:pt x="18" y="9"/>
                    <a:pt x="16" y="10"/>
                    <a:pt x="14" y="12"/>
                  </a:cubicBezTo>
                  <a:cubicBezTo>
                    <a:pt x="12" y="13"/>
                    <a:pt x="11" y="14"/>
                    <a:pt x="10" y="14"/>
                  </a:cubicBezTo>
                  <a:cubicBezTo>
                    <a:pt x="9" y="14"/>
                    <a:pt x="8" y="14"/>
                    <a:pt x="7" y="13"/>
                  </a:cubicBezTo>
                  <a:cubicBezTo>
                    <a:pt x="5" y="13"/>
                    <a:pt x="5" y="12"/>
                    <a:pt x="4" y="10"/>
                  </a:cubicBezTo>
                  <a:cubicBezTo>
                    <a:pt x="4" y="9"/>
                    <a:pt x="4" y="8"/>
                    <a:pt x="5" y="6"/>
                  </a:cubicBezTo>
                  <a:cubicBezTo>
                    <a:pt x="6" y="5"/>
                    <a:pt x="7" y="4"/>
                    <a:pt x="9" y="4"/>
                  </a:cubicBezTo>
                  <a:cubicBezTo>
                    <a:pt x="10" y="4"/>
                    <a:pt x="12" y="4"/>
                    <a:pt x="14" y="5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3" y="2"/>
                    <a:pt x="12" y="1"/>
                    <a:pt x="10" y="1"/>
                  </a:cubicBezTo>
                  <a:cubicBezTo>
                    <a:pt x="8" y="0"/>
                    <a:pt x="6" y="1"/>
                    <a:pt x="5" y="1"/>
                  </a:cubicBezTo>
                  <a:cubicBezTo>
                    <a:pt x="4" y="2"/>
                    <a:pt x="2" y="3"/>
                    <a:pt x="2" y="4"/>
                  </a:cubicBezTo>
                  <a:cubicBezTo>
                    <a:pt x="1" y="6"/>
                    <a:pt x="0" y="7"/>
                    <a:pt x="0" y="8"/>
                  </a:cubicBezTo>
                  <a:cubicBezTo>
                    <a:pt x="0" y="10"/>
                    <a:pt x="1" y="11"/>
                    <a:pt x="2" y="13"/>
                  </a:cubicBezTo>
                  <a:cubicBezTo>
                    <a:pt x="3" y="14"/>
                    <a:pt x="4" y="15"/>
                    <a:pt x="5" y="16"/>
                  </a:cubicBezTo>
                  <a:cubicBezTo>
                    <a:pt x="7" y="17"/>
                    <a:pt x="8" y="17"/>
                    <a:pt x="9" y="18"/>
                  </a:cubicBezTo>
                  <a:cubicBezTo>
                    <a:pt x="11" y="18"/>
                    <a:pt x="12" y="18"/>
                    <a:pt x="14" y="17"/>
                  </a:cubicBezTo>
                  <a:cubicBezTo>
                    <a:pt x="15" y="17"/>
                    <a:pt x="16" y="16"/>
                    <a:pt x="18" y="15"/>
                  </a:cubicBezTo>
                  <a:cubicBezTo>
                    <a:pt x="20" y="13"/>
                    <a:pt x="21" y="12"/>
                    <a:pt x="21" y="12"/>
                  </a:cubicBezTo>
                  <a:cubicBezTo>
                    <a:pt x="22" y="12"/>
                    <a:pt x="23" y="11"/>
                    <a:pt x="24" y="11"/>
                  </a:cubicBezTo>
                  <a:cubicBezTo>
                    <a:pt x="25" y="11"/>
                    <a:pt x="26" y="12"/>
                    <a:pt x="27" y="12"/>
                  </a:cubicBezTo>
                  <a:cubicBezTo>
                    <a:pt x="28" y="13"/>
                    <a:pt x="29" y="14"/>
                    <a:pt x="29" y="14"/>
                  </a:cubicBezTo>
                  <a:cubicBezTo>
                    <a:pt x="30" y="15"/>
                    <a:pt x="30" y="16"/>
                    <a:pt x="30" y="17"/>
                  </a:cubicBezTo>
                  <a:cubicBezTo>
                    <a:pt x="30" y="18"/>
                    <a:pt x="30" y="19"/>
                    <a:pt x="29" y="20"/>
                  </a:cubicBezTo>
                  <a:cubicBezTo>
                    <a:pt x="28" y="21"/>
                    <a:pt x="27" y="22"/>
                    <a:pt x="26" y="22"/>
                  </a:cubicBezTo>
                  <a:cubicBezTo>
                    <a:pt x="25" y="23"/>
                    <a:pt x="24" y="23"/>
                    <a:pt x="23" y="23"/>
                  </a:cubicBezTo>
                  <a:cubicBezTo>
                    <a:pt x="21" y="23"/>
                    <a:pt x="20" y="22"/>
                    <a:pt x="19" y="22"/>
                  </a:cubicBezTo>
                  <a:cubicBezTo>
                    <a:pt x="17" y="24"/>
                    <a:pt x="17" y="24"/>
                    <a:pt x="17" y="24"/>
                  </a:cubicBezTo>
                  <a:cubicBezTo>
                    <a:pt x="19" y="25"/>
                    <a:pt x="21" y="26"/>
                    <a:pt x="23" y="26"/>
                  </a:cubicBezTo>
                  <a:cubicBezTo>
                    <a:pt x="25" y="27"/>
                    <a:pt x="27" y="26"/>
                    <a:pt x="29" y="26"/>
                  </a:cubicBezTo>
                  <a:cubicBezTo>
                    <a:pt x="30" y="25"/>
                    <a:pt x="31" y="24"/>
                    <a:pt x="33" y="22"/>
                  </a:cubicBezTo>
                  <a:cubicBezTo>
                    <a:pt x="33" y="21"/>
                    <a:pt x="34" y="19"/>
                    <a:pt x="34" y="18"/>
                  </a:cubicBezTo>
                  <a:cubicBezTo>
                    <a:pt x="34" y="16"/>
                    <a:pt x="33" y="15"/>
                    <a:pt x="32" y="13"/>
                  </a:cubicBezTo>
                  <a:cubicBezTo>
                    <a:pt x="31" y="12"/>
                    <a:pt x="30" y="11"/>
                    <a:pt x="28" y="10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33" name="iṩlîḍe"/>
            <p:cNvSpPr/>
            <p:nvPr/>
          </p:nvSpPr>
          <p:spPr bwMode="auto">
            <a:xfrm>
              <a:off x="10324" y="2141"/>
              <a:ext cx="186" cy="107"/>
            </a:xfrm>
            <a:custGeom>
              <a:avLst/>
              <a:gdLst>
                <a:gd name="T0" fmla="*/ 0 w 108"/>
                <a:gd name="T1" fmla="*/ 9 h 62"/>
                <a:gd name="T2" fmla="*/ 101 w 108"/>
                <a:gd name="T3" fmla="*/ 62 h 62"/>
                <a:gd name="T4" fmla="*/ 108 w 108"/>
                <a:gd name="T5" fmla="*/ 52 h 62"/>
                <a:gd name="T6" fmla="*/ 6 w 108"/>
                <a:gd name="T7" fmla="*/ 0 h 62"/>
                <a:gd name="T8" fmla="*/ 0 w 108"/>
                <a:gd name="T9" fmla="*/ 9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" h="62">
                  <a:moveTo>
                    <a:pt x="0" y="9"/>
                  </a:moveTo>
                  <a:lnTo>
                    <a:pt x="101" y="62"/>
                  </a:lnTo>
                  <a:lnTo>
                    <a:pt x="108" y="52"/>
                  </a:lnTo>
                  <a:lnTo>
                    <a:pt x="6" y="0"/>
                  </a:lnTo>
                  <a:lnTo>
                    <a:pt x="0" y="9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34" name="ïṣlíḋe"/>
            <p:cNvSpPr/>
            <p:nvPr/>
          </p:nvSpPr>
          <p:spPr bwMode="auto">
            <a:xfrm>
              <a:off x="10351" y="2027"/>
              <a:ext cx="204" cy="136"/>
            </a:xfrm>
            <a:custGeom>
              <a:avLst/>
              <a:gdLst>
                <a:gd name="T0" fmla="*/ 39 w 118"/>
                <a:gd name="T1" fmla="*/ 6 h 79"/>
                <a:gd name="T2" fmla="*/ 26 w 118"/>
                <a:gd name="T3" fmla="*/ 0 h 79"/>
                <a:gd name="T4" fmla="*/ 0 w 118"/>
                <a:gd name="T5" fmla="*/ 52 h 79"/>
                <a:gd name="T6" fmla="*/ 13 w 118"/>
                <a:gd name="T7" fmla="*/ 59 h 79"/>
                <a:gd name="T8" fmla="*/ 23 w 118"/>
                <a:gd name="T9" fmla="*/ 36 h 79"/>
                <a:gd name="T10" fmla="*/ 115 w 118"/>
                <a:gd name="T11" fmla="*/ 79 h 79"/>
                <a:gd name="T12" fmla="*/ 118 w 118"/>
                <a:gd name="T13" fmla="*/ 69 h 79"/>
                <a:gd name="T14" fmla="*/ 26 w 118"/>
                <a:gd name="T15" fmla="*/ 29 h 79"/>
                <a:gd name="T16" fmla="*/ 39 w 118"/>
                <a:gd name="T17" fmla="*/ 6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8" h="79">
                  <a:moveTo>
                    <a:pt x="39" y="6"/>
                  </a:moveTo>
                  <a:lnTo>
                    <a:pt x="26" y="0"/>
                  </a:lnTo>
                  <a:lnTo>
                    <a:pt x="0" y="52"/>
                  </a:lnTo>
                  <a:lnTo>
                    <a:pt x="13" y="59"/>
                  </a:lnTo>
                  <a:lnTo>
                    <a:pt x="23" y="36"/>
                  </a:lnTo>
                  <a:lnTo>
                    <a:pt x="115" y="79"/>
                  </a:lnTo>
                  <a:lnTo>
                    <a:pt x="118" y="69"/>
                  </a:lnTo>
                  <a:lnTo>
                    <a:pt x="26" y="29"/>
                  </a:lnTo>
                  <a:lnTo>
                    <a:pt x="39" y="6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35" name="ísļiďè"/>
            <p:cNvSpPr/>
            <p:nvPr/>
          </p:nvSpPr>
          <p:spPr bwMode="auto">
            <a:xfrm>
              <a:off x="9420" y="2186"/>
              <a:ext cx="97" cy="129"/>
            </a:xfrm>
            <a:custGeom>
              <a:avLst/>
              <a:gdLst>
                <a:gd name="T0" fmla="*/ 17 w 17"/>
                <a:gd name="T1" fmla="*/ 1 h 23"/>
                <a:gd name="T2" fmla="*/ 17 w 17"/>
                <a:gd name="T3" fmla="*/ 0 h 23"/>
                <a:gd name="T4" fmla="*/ 10 w 17"/>
                <a:gd name="T5" fmla="*/ 0 h 23"/>
                <a:gd name="T6" fmla="*/ 10 w 17"/>
                <a:gd name="T7" fmla="*/ 1 h 23"/>
                <a:gd name="T8" fmla="*/ 12 w 17"/>
                <a:gd name="T9" fmla="*/ 1 h 23"/>
                <a:gd name="T10" fmla="*/ 13 w 17"/>
                <a:gd name="T11" fmla="*/ 2 h 23"/>
                <a:gd name="T12" fmla="*/ 13 w 17"/>
                <a:gd name="T13" fmla="*/ 3 h 23"/>
                <a:gd name="T14" fmla="*/ 11 w 17"/>
                <a:gd name="T15" fmla="*/ 5 h 23"/>
                <a:gd name="T16" fmla="*/ 5 w 17"/>
                <a:gd name="T17" fmla="*/ 16 h 23"/>
                <a:gd name="T18" fmla="*/ 3 w 17"/>
                <a:gd name="T19" fmla="*/ 18 h 23"/>
                <a:gd name="T20" fmla="*/ 2 w 17"/>
                <a:gd name="T21" fmla="*/ 19 h 23"/>
                <a:gd name="T22" fmla="*/ 0 w 17"/>
                <a:gd name="T23" fmla="*/ 18 h 23"/>
                <a:gd name="T24" fmla="*/ 0 w 17"/>
                <a:gd name="T25" fmla="*/ 19 h 23"/>
                <a:gd name="T26" fmla="*/ 8 w 17"/>
                <a:gd name="T27" fmla="*/ 23 h 23"/>
                <a:gd name="T28" fmla="*/ 8 w 17"/>
                <a:gd name="T29" fmla="*/ 22 h 23"/>
                <a:gd name="T30" fmla="*/ 6 w 17"/>
                <a:gd name="T31" fmla="*/ 21 h 23"/>
                <a:gd name="T32" fmla="*/ 6 w 17"/>
                <a:gd name="T33" fmla="*/ 20 h 23"/>
                <a:gd name="T34" fmla="*/ 7 w 17"/>
                <a:gd name="T35" fmla="*/ 18 h 23"/>
                <a:gd name="T36" fmla="*/ 17 w 17"/>
                <a:gd name="T37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7" h="23">
                  <a:moveTo>
                    <a:pt x="17" y="1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1" y="1"/>
                    <a:pt x="12" y="1"/>
                    <a:pt x="12" y="1"/>
                  </a:cubicBezTo>
                  <a:cubicBezTo>
                    <a:pt x="12" y="1"/>
                    <a:pt x="13" y="1"/>
                    <a:pt x="13" y="2"/>
                  </a:cubicBezTo>
                  <a:cubicBezTo>
                    <a:pt x="13" y="2"/>
                    <a:pt x="13" y="2"/>
                    <a:pt x="13" y="3"/>
                  </a:cubicBezTo>
                  <a:cubicBezTo>
                    <a:pt x="13" y="3"/>
                    <a:pt x="12" y="4"/>
                    <a:pt x="11" y="5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4" y="18"/>
                    <a:pt x="4" y="18"/>
                    <a:pt x="3" y="18"/>
                  </a:cubicBezTo>
                  <a:cubicBezTo>
                    <a:pt x="3" y="19"/>
                    <a:pt x="3" y="19"/>
                    <a:pt x="2" y="19"/>
                  </a:cubicBezTo>
                  <a:cubicBezTo>
                    <a:pt x="2" y="19"/>
                    <a:pt x="1" y="18"/>
                    <a:pt x="0" y="18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7" y="22"/>
                    <a:pt x="7" y="21"/>
                    <a:pt x="6" y="21"/>
                  </a:cubicBezTo>
                  <a:cubicBezTo>
                    <a:pt x="6" y="21"/>
                    <a:pt x="6" y="20"/>
                    <a:pt x="6" y="20"/>
                  </a:cubicBezTo>
                  <a:cubicBezTo>
                    <a:pt x="6" y="20"/>
                    <a:pt x="7" y="19"/>
                    <a:pt x="7" y="18"/>
                  </a:cubicBezTo>
                  <a:lnTo>
                    <a:pt x="17" y="1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36" name="íṡlïde"/>
            <p:cNvSpPr/>
            <p:nvPr/>
          </p:nvSpPr>
          <p:spPr bwMode="auto">
            <a:xfrm>
              <a:off x="9601" y="2230"/>
              <a:ext cx="85" cy="141"/>
            </a:xfrm>
            <a:custGeom>
              <a:avLst/>
              <a:gdLst>
                <a:gd name="T0" fmla="*/ 9 w 15"/>
                <a:gd name="T1" fmla="*/ 1 h 25"/>
                <a:gd name="T2" fmla="*/ 4 w 15"/>
                <a:gd name="T3" fmla="*/ 2 h 25"/>
                <a:gd name="T4" fmla="*/ 2 w 15"/>
                <a:gd name="T5" fmla="*/ 5 h 25"/>
                <a:gd name="T6" fmla="*/ 2 w 15"/>
                <a:gd name="T7" fmla="*/ 8 h 25"/>
                <a:gd name="T8" fmla="*/ 5 w 15"/>
                <a:gd name="T9" fmla="*/ 12 h 25"/>
                <a:gd name="T10" fmla="*/ 1 w 15"/>
                <a:gd name="T11" fmla="*/ 15 h 25"/>
                <a:gd name="T12" fmla="*/ 0 w 15"/>
                <a:gd name="T13" fmla="*/ 18 h 25"/>
                <a:gd name="T14" fmla="*/ 1 w 15"/>
                <a:gd name="T15" fmla="*/ 22 h 25"/>
                <a:gd name="T16" fmla="*/ 6 w 15"/>
                <a:gd name="T17" fmla="*/ 25 h 25"/>
                <a:gd name="T18" fmla="*/ 11 w 15"/>
                <a:gd name="T19" fmla="*/ 24 h 25"/>
                <a:gd name="T20" fmla="*/ 14 w 15"/>
                <a:gd name="T21" fmla="*/ 20 h 25"/>
                <a:gd name="T22" fmla="*/ 13 w 15"/>
                <a:gd name="T23" fmla="*/ 16 h 25"/>
                <a:gd name="T24" fmla="*/ 9 w 15"/>
                <a:gd name="T25" fmla="*/ 12 h 25"/>
                <a:gd name="T26" fmla="*/ 14 w 15"/>
                <a:gd name="T27" fmla="*/ 9 h 25"/>
                <a:gd name="T28" fmla="*/ 15 w 15"/>
                <a:gd name="T29" fmla="*/ 7 h 25"/>
                <a:gd name="T30" fmla="*/ 14 w 15"/>
                <a:gd name="T31" fmla="*/ 3 h 25"/>
                <a:gd name="T32" fmla="*/ 9 w 15"/>
                <a:gd name="T33" fmla="*/ 1 h 25"/>
                <a:gd name="T34" fmla="*/ 11 w 15"/>
                <a:gd name="T35" fmla="*/ 19 h 25"/>
                <a:gd name="T36" fmla="*/ 11 w 15"/>
                <a:gd name="T37" fmla="*/ 21 h 25"/>
                <a:gd name="T38" fmla="*/ 10 w 15"/>
                <a:gd name="T39" fmla="*/ 23 h 25"/>
                <a:gd name="T40" fmla="*/ 6 w 15"/>
                <a:gd name="T41" fmla="*/ 24 h 25"/>
                <a:gd name="T42" fmla="*/ 3 w 15"/>
                <a:gd name="T43" fmla="*/ 22 h 25"/>
                <a:gd name="T44" fmla="*/ 3 w 15"/>
                <a:gd name="T45" fmla="*/ 18 h 25"/>
                <a:gd name="T46" fmla="*/ 4 w 15"/>
                <a:gd name="T47" fmla="*/ 15 h 25"/>
                <a:gd name="T48" fmla="*/ 6 w 15"/>
                <a:gd name="T49" fmla="*/ 13 h 25"/>
                <a:gd name="T50" fmla="*/ 11 w 15"/>
                <a:gd name="T51" fmla="*/ 19 h 25"/>
                <a:gd name="T52" fmla="*/ 12 w 15"/>
                <a:gd name="T53" fmla="*/ 8 h 25"/>
                <a:gd name="T54" fmla="*/ 8 w 15"/>
                <a:gd name="T55" fmla="*/ 11 h 25"/>
                <a:gd name="T56" fmla="*/ 6 w 15"/>
                <a:gd name="T57" fmla="*/ 8 h 25"/>
                <a:gd name="T58" fmla="*/ 5 w 15"/>
                <a:gd name="T59" fmla="*/ 6 h 25"/>
                <a:gd name="T60" fmla="*/ 5 w 15"/>
                <a:gd name="T61" fmla="*/ 5 h 25"/>
                <a:gd name="T62" fmla="*/ 6 w 15"/>
                <a:gd name="T63" fmla="*/ 2 h 25"/>
                <a:gd name="T64" fmla="*/ 9 w 15"/>
                <a:gd name="T65" fmla="*/ 2 h 25"/>
                <a:gd name="T66" fmla="*/ 12 w 15"/>
                <a:gd name="T67" fmla="*/ 3 h 25"/>
                <a:gd name="T68" fmla="*/ 12 w 15"/>
                <a:gd name="T69" fmla="*/ 6 h 25"/>
                <a:gd name="T70" fmla="*/ 12 w 15"/>
                <a:gd name="T71" fmla="*/ 8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5" h="25">
                  <a:moveTo>
                    <a:pt x="9" y="1"/>
                  </a:moveTo>
                  <a:cubicBezTo>
                    <a:pt x="7" y="0"/>
                    <a:pt x="6" y="1"/>
                    <a:pt x="4" y="2"/>
                  </a:cubicBezTo>
                  <a:cubicBezTo>
                    <a:pt x="3" y="3"/>
                    <a:pt x="2" y="4"/>
                    <a:pt x="2" y="5"/>
                  </a:cubicBezTo>
                  <a:cubicBezTo>
                    <a:pt x="2" y="6"/>
                    <a:pt x="2" y="7"/>
                    <a:pt x="2" y="8"/>
                  </a:cubicBezTo>
                  <a:cubicBezTo>
                    <a:pt x="3" y="9"/>
                    <a:pt x="4" y="11"/>
                    <a:pt x="5" y="12"/>
                  </a:cubicBezTo>
                  <a:cubicBezTo>
                    <a:pt x="4" y="13"/>
                    <a:pt x="2" y="14"/>
                    <a:pt x="1" y="15"/>
                  </a:cubicBezTo>
                  <a:cubicBezTo>
                    <a:pt x="0" y="16"/>
                    <a:pt x="0" y="17"/>
                    <a:pt x="0" y="18"/>
                  </a:cubicBezTo>
                  <a:cubicBezTo>
                    <a:pt x="0" y="19"/>
                    <a:pt x="0" y="21"/>
                    <a:pt x="1" y="22"/>
                  </a:cubicBezTo>
                  <a:cubicBezTo>
                    <a:pt x="2" y="24"/>
                    <a:pt x="4" y="24"/>
                    <a:pt x="6" y="25"/>
                  </a:cubicBezTo>
                  <a:cubicBezTo>
                    <a:pt x="8" y="25"/>
                    <a:pt x="10" y="25"/>
                    <a:pt x="11" y="24"/>
                  </a:cubicBezTo>
                  <a:cubicBezTo>
                    <a:pt x="13" y="23"/>
                    <a:pt x="14" y="21"/>
                    <a:pt x="14" y="20"/>
                  </a:cubicBezTo>
                  <a:cubicBezTo>
                    <a:pt x="14" y="18"/>
                    <a:pt x="14" y="17"/>
                    <a:pt x="13" y="16"/>
                  </a:cubicBezTo>
                  <a:cubicBezTo>
                    <a:pt x="12" y="15"/>
                    <a:pt x="11" y="14"/>
                    <a:pt x="9" y="12"/>
                  </a:cubicBezTo>
                  <a:cubicBezTo>
                    <a:pt x="11" y="11"/>
                    <a:pt x="13" y="10"/>
                    <a:pt x="14" y="9"/>
                  </a:cubicBezTo>
                  <a:cubicBezTo>
                    <a:pt x="14" y="8"/>
                    <a:pt x="15" y="7"/>
                    <a:pt x="15" y="7"/>
                  </a:cubicBezTo>
                  <a:cubicBezTo>
                    <a:pt x="15" y="5"/>
                    <a:pt x="15" y="4"/>
                    <a:pt x="14" y="3"/>
                  </a:cubicBezTo>
                  <a:cubicBezTo>
                    <a:pt x="13" y="2"/>
                    <a:pt x="11" y="1"/>
                    <a:pt x="9" y="1"/>
                  </a:cubicBezTo>
                  <a:close/>
                  <a:moveTo>
                    <a:pt x="11" y="19"/>
                  </a:moveTo>
                  <a:cubicBezTo>
                    <a:pt x="11" y="19"/>
                    <a:pt x="11" y="20"/>
                    <a:pt x="11" y="21"/>
                  </a:cubicBezTo>
                  <a:cubicBezTo>
                    <a:pt x="11" y="22"/>
                    <a:pt x="10" y="23"/>
                    <a:pt x="10" y="23"/>
                  </a:cubicBezTo>
                  <a:cubicBezTo>
                    <a:pt x="9" y="24"/>
                    <a:pt x="8" y="24"/>
                    <a:pt x="6" y="24"/>
                  </a:cubicBezTo>
                  <a:cubicBezTo>
                    <a:pt x="5" y="24"/>
                    <a:pt x="4" y="23"/>
                    <a:pt x="3" y="22"/>
                  </a:cubicBezTo>
                  <a:cubicBezTo>
                    <a:pt x="3" y="21"/>
                    <a:pt x="2" y="20"/>
                    <a:pt x="3" y="18"/>
                  </a:cubicBezTo>
                  <a:cubicBezTo>
                    <a:pt x="3" y="17"/>
                    <a:pt x="3" y="16"/>
                    <a:pt x="4" y="15"/>
                  </a:cubicBezTo>
                  <a:cubicBezTo>
                    <a:pt x="4" y="15"/>
                    <a:pt x="5" y="14"/>
                    <a:pt x="6" y="13"/>
                  </a:cubicBezTo>
                  <a:cubicBezTo>
                    <a:pt x="9" y="15"/>
                    <a:pt x="10" y="17"/>
                    <a:pt x="11" y="19"/>
                  </a:cubicBezTo>
                  <a:close/>
                  <a:moveTo>
                    <a:pt x="12" y="8"/>
                  </a:moveTo>
                  <a:cubicBezTo>
                    <a:pt x="11" y="9"/>
                    <a:pt x="10" y="10"/>
                    <a:pt x="8" y="11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5" y="8"/>
                    <a:pt x="5" y="7"/>
                    <a:pt x="5" y="6"/>
                  </a:cubicBezTo>
                  <a:cubicBezTo>
                    <a:pt x="5" y="6"/>
                    <a:pt x="4" y="5"/>
                    <a:pt x="5" y="5"/>
                  </a:cubicBezTo>
                  <a:cubicBezTo>
                    <a:pt x="5" y="4"/>
                    <a:pt x="5" y="3"/>
                    <a:pt x="6" y="2"/>
                  </a:cubicBezTo>
                  <a:cubicBezTo>
                    <a:pt x="7" y="2"/>
                    <a:pt x="8" y="2"/>
                    <a:pt x="9" y="2"/>
                  </a:cubicBezTo>
                  <a:cubicBezTo>
                    <a:pt x="10" y="2"/>
                    <a:pt x="11" y="2"/>
                    <a:pt x="12" y="3"/>
                  </a:cubicBezTo>
                  <a:cubicBezTo>
                    <a:pt x="12" y="4"/>
                    <a:pt x="13" y="5"/>
                    <a:pt x="12" y="6"/>
                  </a:cubicBezTo>
                  <a:cubicBezTo>
                    <a:pt x="12" y="7"/>
                    <a:pt x="12" y="8"/>
                    <a:pt x="12" y="8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37" name="iṩlide"/>
            <p:cNvSpPr/>
            <p:nvPr/>
          </p:nvSpPr>
          <p:spPr bwMode="auto">
            <a:xfrm>
              <a:off x="9775" y="2230"/>
              <a:ext cx="91" cy="148"/>
            </a:xfrm>
            <a:custGeom>
              <a:avLst/>
              <a:gdLst>
                <a:gd name="T0" fmla="*/ 15 w 16"/>
                <a:gd name="T1" fmla="*/ 16 h 26"/>
                <a:gd name="T2" fmla="*/ 15 w 16"/>
                <a:gd name="T3" fmla="*/ 9 h 26"/>
                <a:gd name="T4" fmla="*/ 12 w 16"/>
                <a:gd name="T5" fmla="*/ 2 h 26"/>
                <a:gd name="T6" fmla="*/ 6 w 16"/>
                <a:gd name="T7" fmla="*/ 1 h 26"/>
                <a:gd name="T8" fmla="*/ 1 w 16"/>
                <a:gd name="T9" fmla="*/ 4 h 26"/>
                <a:gd name="T10" fmla="*/ 0 w 16"/>
                <a:gd name="T11" fmla="*/ 10 h 26"/>
                <a:gd name="T12" fmla="*/ 3 w 16"/>
                <a:gd name="T13" fmla="*/ 15 h 26"/>
                <a:gd name="T14" fmla="*/ 8 w 16"/>
                <a:gd name="T15" fmla="*/ 16 h 26"/>
                <a:gd name="T16" fmla="*/ 12 w 16"/>
                <a:gd name="T17" fmla="*/ 13 h 26"/>
                <a:gd name="T18" fmla="*/ 11 w 16"/>
                <a:gd name="T19" fmla="*/ 19 h 26"/>
                <a:gd name="T20" fmla="*/ 8 w 16"/>
                <a:gd name="T21" fmla="*/ 23 h 26"/>
                <a:gd name="T22" fmla="*/ 4 w 16"/>
                <a:gd name="T23" fmla="*/ 25 h 26"/>
                <a:gd name="T24" fmla="*/ 4 w 16"/>
                <a:gd name="T25" fmla="*/ 26 h 26"/>
                <a:gd name="T26" fmla="*/ 5 w 16"/>
                <a:gd name="T27" fmla="*/ 26 h 26"/>
                <a:gd name="T28" fmla="*/ 11 w 16"/>
                <a:gd name="T29" fmla="*/ 23 h 26"/>
                <a:gd name="T30" fmla="*/ 15 w 16"/>
                <a:gd name="T31" fmla="*/ 16 h 26"/>
                <a:gd name="T32" fmla="*/ 11 w 16"/>
                <a:gd name="T33" fmla="*/ 13 h 26"/>
                <a:gd name="T34" fmla="*/ 9 w 16"/>
                <a:gd name="T35" fmla="*/ 14 h 26"/>
                <a:gd name="T36" fmla="*/ 6 w 16"/>
                <a:gd name="T37" fmla="*/ 13 h 26"/>
                <a:gd name="T38" fmla="*/ 3 w 16"/>
                <a:gd name="T39" fmla="*/ 8 h 26"/>
                <a:gd name="T40" fmla="*/ 3 w 16"/>
                <a:gd name="T41" fmla="*/ 4 h 26"/>
                <a:gd name="T42" fmla="*/ 6 w 16"/>
                <a:gd name="T43" fmla="*/ 2 h 26"/>
                <a:gd name="T44" fmla="*/ 8 w 16"/>
                <a:gd name="T45" fmla="*/ 2 h 26"/>
                <a:gd name="T46" fmla="*/ 11 w 16"/>
                <a:gd name="T47" fmla="*/ 5 h 26"/>
                <a:gd name="T48" fmla="*/ 12 w 16"/>
                <a:gd name="T49" fmla="*/ 8 h 26"/>
                <a:gd name="T50" fmla="*/ 12 w 16"/>
                <a:gd name="T51" fmla="*/ 12 h 26"/>
                <a:gd name="T52" fmla="*/ 11 w 16"/>
                <a:gd name="T53" fmla="*/ 1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" h="26">
                  <a:moveTo>
                    <a:pt x="15" y="16"/>
                  </a:moveTo>
                  <a:cubicBezTo>
                    <a:pt x="16" y="14"/>
                    <a:pt x="16" y="11"/>
                    <a:pt x="15" y="9"/>
                  </a:cubicBezTo>
                  <a:cubicBezTo>
                    <a:pt x="15" y="6"/>
                    <a:pt x="14" y="4"/>
                    <a:pt x="12" y="2"/>
                  </a:cubicBezTo>
                  <a:cubicBezTo>
                    <a:pt x="10" y="1"/>
                    <a:pt x="8" y="0"/>
                    <a:pt x="6" y="1"/>
                  </a:cubicBezTo>
                  <a:cubicBezTo>
                    <a:pt x="4" y="1"/>
                    <a:pt x="2" y="2"/>
                    <a:pt x="1" y="4"/>
                  </a:cubicBezTo>
                  <a:cubicBezTo>
                    <a:pt x="0" y="6"/>
                    <a:pt x="0" y="8"/>
                    <a:pt x="0" y="10"/>
                  </a:cubicBezTo>
                  <a:cubicBezTo>
                    <a:pt x="1" y="12"/>
                    <a:pt x="1" y="14"/>
                    <a:pt x="3" y="15"/>
                  </a:cubicBezTo>
                  <a:cubicBezTo>
                    <a:pt x="4" y="16"/>
                    <a:pt x="6" y="16"/>
                    <a:pt x="8" y="16"/>
                  </a:cubicBezTo>
                  <a:cubicBezTo>
                    <a:pt x="9" y="16"/>
                    <a:pt x="11" y="15"/>
                    <a:pt x="12" y="13"/>
                  </a:cubicBezTo>
                  <a:cubicBezTo>
                    <a:pt x="12" y="15"/>
                    <a:pt x="12" y="17"/>
                    <a:pt x="11" y="19"/>
                  </a:cubicBezTo>
                  <a:cubicBezTo>
                    <a:pt x="10" y="21"/>
                    <a:pt x="9" y="22"/>
                    <a:pt x="8" y="23"/>
                  </a:cubicBezTo>
                  <a:cubicBezTo>
                    <a:pt x="6" y="24"/>
                    <a:pt x="5" y="25"/>
                    <a:pt x="4" y="25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7" y="25"/>
                    <a:pt x="9" y="24"/>
                    <a:pt x="11" y="23"/>
                  </a:cubicBezTo>
                  <a:cubicBezTo>
                    <a:pt x="13" y="21"/>
                    <a:pt x="14" y="19"/>
                    <a:pt x="15" y="16"/>
                  </a:cubicBezTo>
                  <a:close/>
                  <a:moveTo>
                    <a:pt x="11" y="13"/>
                  </a:moveTo>
                  <a:cubicBezTo>
                    <a:pt x="10" y="14"/>
                    <a:pt x="9" y="14"/>
                    <a:pt x="9" y="14"/>
                  </a:cubicBezTo>
                  <a:cubicBezTo>
                    <a:pt x="8" y="14"/>
                    <a:pt x="7" y="14"/>
                    <a:pt x="6" y="13"/>
                  </a:cubicBezTo>
                  <a:cubicBezTo>
                    <a:pt x="4" y="12"/>
                    <a:pt x="3" y="10"/>
                    <a:pt x="3" y="8"/>
                  </a:cubicBezTo>
                  <a:cubicBezTo>
                    <a:pt x="3" y="6"/>
                    <a:pt x="3" y="5"/>
                    <a:pt x="3" y="4"/>
                  </a:cubicBezTo>
                  <a:cubicBezTo>
                    <a:pt x="4" y="3"/>
                    <a:pt x="5" y="2"/>
                    <a:pt x="6" y="2"/>
                  </a:cubicBezTo>
                  <a:cubicBezTo>
                    <a:pt x="7" y="2"/>
                    <a:pt x="8" y="2"/>
                    <a:pt x="8" y="2"/>
                  </a:cubicBezTo>
                  <a:cubicBezTo>
                    <a:pt x="9" y="3"/>
                    <a:pt x="10" y="4"/>
                    <a:pt x="11" y="5"/>
                  </a:cubicBezTo>
                  <a:cubicBezTo>
                    <a:pt x="11" y="6"/>
                    <a:pt x="12" y="7"/>
                    <a:pt x="12" y="8"/>
                  </a:cubicBezTo>
                  <a:cubicBezTo>
                    <a:pt x="12" y="9"/>
                    <a:pt x="12" y="10"/>
                    <a:pt x="12" y="12"/>
                  </a:cubicBezTo>
                  <a:cubicBezTo>
                    <a:pt x="12" y="13"/>
                    <a:pt x="11" y="13"/>
                    <a:pt x="11" y="13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38" name="îs1ïde"/>
            <p:cNvSpPr/>
            <p:nvPr/>
          </p:nvSpPr>
          <p:spPr bwMode="auto">
            <a:xfrm>
              <a:off x="9934" y="2208"/>
              <a:ext cx="79" cy="141"/>
            </a:xfrm>
            <a:custGeom>
              <a:avLst/>
              <a:gdLst>
                <a:gd name="T0" fmla="*/ 11 w 14"/>
                <a:gd name="T1" fmla="*/ 24 h 25"/>
                <a:gd name="T2" fmla="*/ 14 w 14"/>
                <a:gd name="T3" fmla="*/ 0 h 25"/>
                <a:gd name="T4" fmla="*/ 14 w 14"/>
                <a:gd name="T5" fmla="*/ 0 h 25"/>
                <a:gd name="T6" fmla="*/ 1 w 14"/>
                <a:gd name="T7" fmla="*/ 2 h 25"/>
                <a:gd name="T8" fmla="*/ 0 w 14"/>
                <a:gd name="T9" fmla="*/ 8 h 25"/>
                <a:gd name="T10" fmla="*/ 0 w 14"/>
                <a:gd name="T11" fmla="*/ 8 h 25"/>
                <a:gd name="T12" fmla="*/ 2 w 14"/>
                <a:gd name="T13" fmla="*/ 5 h 25"/>
                <a:gd name="T14" fmla="*/ 5 w 14"/>
                <a:gd name="T15" fmla="*/ 4 h 25"/>
                <a:gd name="T16" fmla="*/ 12 w 14"/>
                <a:gd name="T17" fmla="*/ 3 h 25"/>
                <a:gd name="T18" fmla="*/ 9 w 14"/>
                <a:gd name="T19" fmla="*/ 25 h 25"/>
                <a:gd name="T20" fmla="*/ 11 w 14"/>
                <a:gd name="T21" fmla="*/ 2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" h="25">
                  <a:moveTo>
                    <a:pt x="11" y="24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1" y="7"/>
                    <a:pt x="1" y="6"/>
                    <a:pt x="2" y="5"/>
                  </a:cubicBezTo>
                  <a:cubicBezTo>
                    <a:pt x="3" y="5"/>
                    <a:pt x="4" y="4"/>
                    <a:pt x="5" y="4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9" y="25"/>
                    <a:pt x="9" y="25"/>
                    <a:pt x="9" y="25"/>
                  </a:cubicBezTo>
                  <a:lnTo>
                    <a:pt x="11" y="24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39" name="i$ľïḑe"/>
            <p:cNvSpPr/>
            <p:nvPr/>
          </p:nvSpPr>
          <p:spPr bwMode="auto">
            <a:xfrm>
              <a:off x="8868" y="1425"/>
              <a:ext cx="85" cy="57"/>
            </a:xfrm>
            <a:custGeom>
              <a:avLst/>
              <a:gdLst>
                <a:gd name="T0" fmla="*/ 8 w 15"/>
                <a:gd name="T1" fmla="*/ 7 h 10"/>
                <a:gd name="T2" fmla="*/ 12 w 15"/>
                <a:gd name="T3" fmla="*/ 10 h 10"/>
                <a:gd name="T4" fmla="*/ 14 w 15"/>
                <a:gd name="T5" fmla="*/ 3 h 10"/>
                <a:gd name="T6" fmla="*/ 10 w 15"/>
                <a:gd name="T7" fmla="*/ 0 h 10"/>
                <a:gd name="T8" fmla="*/ 0 w 15"/>
                <a:gd name="T9" fmla="*/ 2 h 10"/>
                <a:gd name="T10" fmla="*/ 8 w 15"/>
                <a:gd name="T11" fmla="*/ 7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0">
                  <a:moveTo>
                    <a:pt x="8" y="7"/>
                  </a:moveTo>
                  <a:cubicBezTo>
                    <a:pt x="12" y="10"/>
                    <a:pt x="12" y="10"/>
                    <a:pt x="12" y="10"/>
                  </a:cubicBezTo>
                  <a:cubicBezTo>
                    <a:pt x="12" y="7"/>
                    <a:pt x="15" y="5"/>
                    <a:pt x="14" y="3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7" y="0"/>
                    <a:pt x="3" y="0"/>
                    <a:pt x="0" y="2"/>
                  </a:cubicBezTo>
                  <a:cubicBezTo>
                    <a:pt x="1" y="4"/>
                    <a:pt x="4" y="8"/>
                    <a:pt x="8" y="7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40" name="iŝļíḍè"/>
            <p:cNvSpPr/>
            <p:nvPr/>
          </p:nvSpPr>
          <p:spPr bwMode="auto">
            <a:xfrm>
              <a:off x="8940" y="1504"/>
              <a:ext cx="67" cy="47"/>
            </a:xfrm>
            <a:custGeom>
              <a:avLst/>
              <a:gdLst>
                <a:gd name="T0" fmla="*/ 7 w 12"/>
                <a:gd name="T1" fmla="*/ 7 h 8"/>
                <a:gd name="T2" fmla="*/ 9 w 12"/>
                <a:gd name="T3" fmla="*/ 8 h 8"/>
                <a:gd name="T4" fmla="*/ 12 w 12"/>
                <a:gd name="T5" fmla="*/ 6 h 8"/>
                <a:gd name="T6" fmla="*/ 11 w 12"/>
                <a:gd name="T7" fmla="*/ 2 h 8"/>
                <a:gd name="T8" fmla="*/ 8 w 12"/>
                <a:gd name="T9" fmla="*/ 0 h 8"/>
                <a:gd name="T10" fmla="*/ 0 w 12"/>
                <a:gd name="T11" fmla="*/ 3 h 8"/>
                <a:gd name="T12" fmla="*/ 7 w 12"/>
                <a:gd name="T13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">
                  <a:moveTo>
                    <a:pt x="7" y="7"/>
                  </a:moveTo>
                  <a:cubicBezTo>
                    <a:pt x="9" y="8"/>
                    <a:pt x="9" y="8"/>
                    <a:pt x="9" y="8"/>
                  </a:cubicBezTo>
                  <a:cubicBezTo>
                    <a:pt x="10" y="8"/>
                    <a:pt x="11" y="6"/>
                    <a:pt x="12" y="6"/>
                  </a:cubicBezTo>
                  <a:cubicBezTo>
                    <a:pt x="12" y="4"/>
                    <a:pt x="11" y="2"/>
                    <a:pt x="11" y="2"/>
                  </a:cubicBezTo>
                  <a:cubicBezTo>
                    <a:pt x="11" y="0"/>
                    <a:pt x="9" y="1"/>
                    <a:pt x="8" y="0"/>
                  </a:cubicBezTo>
                  <a:cubicBezTo>
                    <a:pt x="5" y="1"/>
                    <a:pt x="1" y="0"/>
                    <a:pt x="0" y="3"/>
                  </a:cubicBezTo>
                  <a:cubicBezTo>
                    <a:pt x="2" y="5"/>
                    <a:pt x="5" y="6"/>
                    <a:pt x="7" y="7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41" name="íṩḻîḋê"/>
            <p:cNvSpPr/>
            <p:nvPr/>
          </p:nvSpPr>
          <p:spPr bwMode="auto">
            <a:xfrm>
              <a:off x="8980" y="1301"/>
              <a:ext cx="248" cy="409"/>
            </a:xfrm>
            <a:custGeom>
              <a:avLst/>
              <a:gdLst>
                <a:gd name="T0" fmla="*/ 9 w 44"/>
                <a:gd name="T1" fmla="*/ 32 h 72"/>
                <a:gd name="T2" fmla="*/ 12 w 44"/>
                <a:gd name="T3" fmla="*/ 31 h 72"/>
                <a:gd name="T4" fmla="*/ 15 w 44"/>
                <a:gd name="T5" fmla="*/ 33 h 72"/>
                <a:gd name="T6" fmla="*/ 13 w 44"/>
                <a:gd name="T7" fmla="*/ 44 h 72"/>
                <a:gd name="T8" fmla="*/ 8 w 44"/>
                <a:gd name="T9" fmla="*/ 41 h 72"/>
                <a:gd name="T10" fmla="*/ 14 w 44"/>
                <a:gd name="T11" fmla="*/ 68 h 72"/>
                <a:gd name="T12" fmla="*/ 26 w 44"/>
                <a:gd name="T13" fmla="*/ 72 h 72"/>
                <a:gd name="T14" fmla="*/ 27 w 44"/>
                <a:gd name="T15" fmla="*/ 69 h 72"/>
                <a:gd name="T16" fmla="*/ 15 w 44"/>
                <a:gd name="T17" fmla="*/ 52 h 72"/>
                <a:gd name="T18" fmla="*/ 21 w 44"/>
                <a:gd name="T19" fmla="*/ 49 h 72"/>
                <a:gd name="T20" fmla="*/ 21 w 44"/>
                <a:gd name="T21" fmla="*/ 40 h 72"/>
                <a:gd name="T22" fmla="*/ 26 w 44"/>
                <a:gd name="T23" fmla="*/ 45 h 72"/>
                <a:gd name="T24" fmla="*/ 19 w 44"/>
                <a:gd name="T25" fmla="*/ 31 h 72"/>
                <a:gd name="T26" fmla="*/ 19 w 44"/>
                <a:gd name="T27" fmla="*/ 21 h 72"/>
                <a:gd name="T28" fmla="*/ 30 w 44"/>
                <a:gd name="T29" fmla="*/ 30 h 72"/>
                <a:gd name="T30" fmla="*/ 26 w 44"/>
                <a:gd name="T31" fmla="*/ 19 h 72"/>
                <a:gd name="T32" fmla="*/ 29 w 44"/>
                <a:gd name="T33" fmla="*/ 16 h 72"/>
                <a:gd name="T34" fmla="*/ 43 w 44"/>
                <a:gd name="T35" fmla="*/ 28 h 72"/>
                <a:gd name="T36" fmla="*/ 29 w 44"/>
                <a:gd name="T37" fmla="*/ 8 h 72"/>
                <a:gd name="T38" fmla="*/ 24 w 44"/>
                <a:gd name="T39" fmla="*/ 6 h 72"/>
                <a:gd name="T40" fmla="*/ 24 w 44"/>
                <a:gd name="T41" fmla="*/ 13 h 72"/>
                <a:gd name="T42" fmla="*/ 17 w 44"/>
                <a:gd name="T43" fmla="*/ 11 h 72"/>
                <a:gd name="T44" fmla="*/ 16 w 44"/>
                <a:gd name="T45" fmla="*/ 0 h 72"/>
                <a:gd name="T46" fmla="*/ 14 w 44"/>
                <a:gd name="T47" fmla="*/ 6 h 72"/>
                <a:gd name="T48" fmla="*/ 9 w 44"/>
                <a:gd name="T49" fmla="*/ 8 h 72"/>
                <a:gd name="T50" fmla="*/ 16 w 44"/>
                <a:gd name="T51" fmla="*/ 16 h 72"/>
                <a:gd name="T52" fmla="*/ 16 w 44"/>
                <a:gd name="T53" fmla="*/ 25 h 72"/>
                <a:gd name="T54" fmla="*/ 11 w 44"/>
                <a:gd name="T55" fmla="*/ 20 h 72"/>
                <a:gd name="T56" fmla="*/ 0 w 44"/>
                <a:gd name="T57" fmla="*/ 19 h 72"/>
                <a:gd name="T58" fmla="*/ 9 w 44"/>
                <a:gd name="T59" fmla="*/ 28 h 72"/>
                <a:gd name="T60" fmla="*/ 9 w 44"/>
                <a:gd name="T61" fmla="*/ 3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4" h="72">
                  <a:moveTo>
                    <a:pt x="9" y="32"/>
                  </a:moveTo>
                  <a:cubicBezTo>
                    <a:pt x="10" y="33"/>
                    <a:pt x="11" y="32"/>
                    <a:pt x="12" y="31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6" y="37"/>
                    <a:pt x="15" y="41"/>
                    <a:pt x="13" y="44"/>
                  </a:cubicBezTo>
                  <a:cubicBezTo>
                    <a:pt x="11" y="46"/>
                    <a:pt x="10" y="42"/>
                    <a:pt x="8" y="41"/>
                  </a:cubicBezTo>
                  <a:cubicBezTo>
                    <a:pt x="10" y="50"/>
                    <a:pt x="15" y="60"/>
                    <a:pt x="14" y="68"/>
                  </a:cubicBezTo>
                  <a:cubicBezTo>
                    <a:pt x="20" y="72"/>
                    <a:pt x="24" y="72"/>
                    <a:pt x="26" y="72"/>
                  </a:cubicBezTo>
                  <a:cubicBezTo>
                    <a:pt x="27" y="69"/>
                    <a:pt x="27" y="69"/>
                    <a:pt x="27" y="69"/>
                  </a:cubicBezTo>
                  <a:cubicBezTo>
                    <a:pt x="19" y="64"/>
                    <a:pt x="16" y="54"/>
                    <a:pt x="15" y="52"/>
                  </a:cubicBezTo>
                  <a:cubicBezTo>
                    <a:pt x="21" y="49"/>
                    <a:pt x="21" y="49"/>
                    <a:pt x="21" y="49"/>
                  </a:cubicBezTo>
                  <a:cubicBezTo>
                    <a:pt x="21" y="46"/>
                    <a:pt x="20" y="41"/>
                    <a:pt x="21" y="40"/>
                  </a:cubicBezTo>
                  <a:cubicBezTo>
                    <a:pt x="24" y="41"/>
                    <a:pt x="25" y="43"/>
                    <a:pt x="26" y="45"/>
                  </a:cubicBezTo>
                  <a:cubicBezTo>
                    <a:pt x="33" y="42"/>
                    <a:pt x="22" y="36"/>
                    <a:pt x="19" y="31"/>
                  </a:cubicBezTo>
                  <a:cubicBezTo>
                    <a:pt x="19" y="27"/>
                    <a:pt x="19" y="24"/>
                    <a:pt x="19" y="21"/>
                  </a:cubicBezTo>
                  <a:cubicBezTo>
                    <a:pt x="23" y="22"/>
                    <a:pt x="27" y="27"/>
                    <a:pt x="30" y="30"/>
                  </a:cubicBezTo>
                  <a:cubicBezTo>
                    <a:pt x="33" y="27"/>
                    <a:pt x="27" y="23"/>
                    <a:pt x="26" y="19"/>
                  </a:cubicBezTo>
                  <a:cubicBezTo>
                    <a:pt x="25" y="17"/>
                    <a:pt x="27" y="17"/>
                    <a:pt x="29" y="16"/>
                  </a:cubicBezTo>
                  <a:cubicBezTo>
                    <a:pt x="43" y="28"/>
                    <a:pt x="43" y="28"/>
                    <a:pt x="43" y="28"/>
                  </a:cubicBezTo>
                  <a:cubicBezTo>
                    <a:pt x="44" y="21"/>
                    <a:pt x="34" y="15"/>
                    <a:pt x="29" y="8"/>
                  </a:cubicBezTo>
                  <a:cubicBezTo>
                    <a:pt x="30" y="6"/>
                    <a:pt x="29" y="4"/>
                    <a:pt x="24" y="6"/>
                  </a:cubicBezTo>
                  <a:cubicBezTo>
                    <a:pt x="22" y="6"/>
                    <a:pt x="19" y="7"/>
                    <a:pt x="24" y="13"/>
                  </a:cubicBezTo>
                  <a:cubicBezTo>
                    <a:pt x="21" y="17"/>
                    <a:pt x="19" y="12"/>
                    <a:pt x="17" y="11"/>
                  </a:cubicBezTo>
                  <a:cubicBezTo>
                    <a:pt x="18" y="6"/>
                    <a:pt x="20" y="1"/>
                    <a:pt x="16" y="0"/>
                  </a:cubicBezTo>
                  <a:cubicBezTo>
                    <a:pt x="16" y="2"/>
                    <a:pt x="16" y="4"/>
                    <a:pt x="14" y="6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10"/>
                    <a:pt x="14" y="13"/>
                    <a:pt x="16" y="16"/>
                  </a:cubicBezTo>
                  <a:cubicBezTo>
                    <a:pt x="17" y="20"/>
                    <a:pt x="16" y="23"/>
                    <a:pt x="16" y="25"/>
                  </a:cubicBezTo>
                  <a:cubicBezTo>
                    <a:pt x="12" y="27"/>
                    <a:pt x="13" y="22"/>
                    <a:pt x="11" y="20"/>
                  </a:cubicBezTo>
                  <a:cubicBezTo>
                    <a:pt x="7" y="17"/>
                    <a:pt x="2" y="18"/>
                    <a:pt x="0" y="19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9" y="29"/>
                    <a:pt x="6" y="32"/>
                    <a:pt x="9" y="32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42" name="íṡľiḑê"/>
            <p:cNvSpPr/>
            <p:nvPr/>
          </p:nvSpPr>
          <p:spPr bwMode="auto">
            <a:xfrm>
              <a:off x="9460" y="926"/>
              <a:ext cx="74" cy="74"/>
            </a:xfrm>
            <a:custGeom>
              <a:avLst/>
              <a:gdLst>
                <a:gd name="T0" fmla="*/ 2 w 13"/>
                <a:gd name="T1" fmla="*/ 13 h 13"/>
                <a:gd name="T2" fmla="*/ 9 w 13"/>
                <a:gd name="T3" fmla="*/ 13 h 13"/>
                <a:gd name="T4" fmla="*/ 3 w 13"/>
                <a:gd name="T5" fmla="*/ 0 h 13"/>
                <a:gd name="T6" fmla="*/ 2 w 13"/>
                <a:gd name="T7" fmla="*/ 8 h 13"/>
                <a:gd name="T8" fmla="*/ 2 w 13"/>
                <a:gd name="T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2" y="13"/>
                  </a:moveTo>
                  <a:cubicBezTo>
                    <a:pt x="4" y="13"/>
                    <a:pt x="6" y="13"/>
                    <a:pt x="9" y="13"/>
                  </a:cubicBezTo>
                  <a:cubicBezTo>
                    <a:pt x="13" y="8"/>
                    <a:pt x="6" y="3"/>
                    <a:pt x="3" y="0"/>
                  </a:cubicBezTo>
                  <a:cubicBezTo>
                    <a:pt x="0" y="1"/>
                    <a:pt x="2" y="6"/>
                    <a:pt x="2" y="8"/>
                  </a:cubicBezTo>
                  <a:cubicBezTo>
                    <a:pt x="2" y="9"/>
                    <a:pt x="1" y="11"/>
                    <a:pt x="2" y="13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43" name="iṥļiḓe"/>
            <p:cNvSpPr/>
            <p:nvPr/>
          </p:nvSpPr>
          <p:spPr bwMode="auto">
            <a:xfrm>
              <a:off x="9432" y="1040"/>
              <a:ext cx="45" cy="62"/>
            </a:xfrm>
            <a:custGeom>
              <a:avLst/>
              <a:gdLst>
                <a:gd name="T0" fmla="*/ 2 w 8"/>
                <a:gd name="T1" fmla="*/ 11 h 11"/>
                <a:gd name="T2" fmla="*/ 8 w 8"/>
                <a:gd name="T3" fmla="*/ 9 h 11"/>
                <a:gd name="T4" fmla="*/ 7 w 8"/>
                <a:gd name="T5" fmla="*/ 4 h 11"/>
                <a:gd name="T6" fmla="*/ 3 w 8"/>
                <a:gd name="T7" fmla="*/ 0 h 11"/>
                <a:gd name="T8" fmla="*/ 1 w 8"/>
                <a:gd name="T9" fmla="*/ 5 h 11"/>
                <a:gd name="T10" fmla="*/ 2 w 8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11">
                  <a:moveTo>
                    <a:pt x="2" y="11"/>
                  </a:moveTo>
                  <a:cubicBezTo>
                    <a:pt x="4" y="11"/>
                    <a:pt x="6" y="10"/>
                    <a:pt x="8" y="9"/>
                  </a:cubicBezTo>
                  <a:cubicBezTo>
                    <a:pt x="8" y="7"/>
                    <a:pt x="8" y="6"/>
                    <a:pt x="7" y="4"/>
                  </a:cubicBezTo>
                  <a:cubicBezTo>
                    <a:pt x="6" y="3"/>
                    <a:pt x="5" y="1"/>
                    <a:pt x="3" y="0"/>
                  </a:cubicBezTo>
                  <a:cubicBezTo>
                    <a:pt x="3" y="0"/>
                    <a:pt x="0" y="1"/>
                    <a:pt x="1" y="5"/>
                  </a:cubicBezTo>
                  <a:cubicBezTo>
                    <a:pt x="2" y="8"/>
                    <a:pt x="2" y="9"/>
                    <a:pt x="2" y="11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44" name="iŝ1îḋé"/>
            <p:cNvSpPr/>
            <p:nvPr/>
          </p:nvSpPr>
          <p:spPr bwMode="auto">
            <a:xfrm>
              <a:off x="9556" y="989"/>
              <a:ext cx="102" cy="97"/>
            </a:xfrm>
            <a:custGeom>
              <a:avLst/>
              <a:gdLst>
                <a:gd name="T0" fmla="*/ 5 w 18"/>
                <a:gd name="T1" fmla="*/ 11 h 17"/>
                <a:gd name="T2" fmla="*/ 7 w 18"/>
                <a:gd name="T3" fmla="*/ 11 h 17"/>
                <a:gd name="T4" fmla="*/ 7 w 18"/>
                <a:gd name="T5" fmla="*/ 17 h 17"/>
                <a:gd name="T6" fmla="*/ 8 w 18"/>
                <a:gd name="T7" fmla="*/ 17 h 17"/>
                <a:gd name="T8" fmla="*/ 12 w 18"/>
                <a:gd name="T9" fmla="*/ 14 h 17"/>
                <a:gd name="T10" fmla="*/ 13 w 18"/>
                <a:gd name="T11" fmla="*/ 12 h 17"/>
                <a:gd name="T12" fmla="*/ 17 w 18"/>
                <a:gd name="T13" fmla="*/ 7 h 17"/>
                <a:gd name="T14" fmla="*/ 13 w 18"/>
                <a:gd name="T15" fmla="*/ 0 h 17"/>
                <a:gd name="T16" fmla="*/ 2 w 18"/>
                <a:gd name="T17" fmla="*/ 3 h 17"/>
                <a:gd name="T18" fmla="*/ 5 w 18"/>
                <a:gd name="T19" fmla="*/ 11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" h="17">
                  <a:moveTo>
                    <a:pt x="5" y="11"/>
                  </a:moveTo>
                  <a:cubicBezTo>
                    <a:pt x="7" y="11"/>
                    <a:pt x="7" y="11"/>
                    <a:pt x="7" y="11"/>
                  </a:cubicBezTo>
                  <a:cubicBezTo>
                    <a:pt x="7" y="13"/>
                    <a:pt x="7" y="15"/>
                    <a:pt x="7" y="17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5"/>
                    <a:pt x="11" y="15"/>
                    <a:pt x="12" y="14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8" y="5"/>
                    <a:pt x="17" y="2"/>
                    <a:pt x="13" y="0"/>
                  </a:cubicBezTo>
                  <a:cubicBezTo>
                    <a:pt x="10" y="1"/>
                    <a:pt x="7" y="2"/>
                    <a:pt x="2" y="3"/>
                  </a:cubicBezTo>
                  <a:cubicBezTo>
                    <a:pt x="0" y="7"/>
                    <a:pt x="3" y="10"/>
                    <a:pt x="5" y="11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45" name="iṩḷiḓè"/>
            <p:cNvSpPr/>
            <p:nvPr/>
          </p:nvSpPr>
          <p:spPr bwMode="auto">
            <a:xfrm>
              <a:off x="9556" y="1080"/>
              <a:ext cx="95" cy="72"/>
            </a:xfrm>
            <a:custGeom>
              <a:avLst/>
              <a:gdLst>
                <a:gd name="T0" fmla="*/ 6 w 17"/>
                <a:gd name="T1" fmla="*/ 13 h 13"/>
                <a:gd name="T2" fmla="*/ 15 w 17"/>
                <a:gd name="T3" fmla="*/ 4 h 13"/>
                <a:gd name="T4" fmla="*/ 16 w 17"/>
                <a:gd name="T5" fmla="*/ 0 h 13"/>
                <a:gd name="T6" fmla="*/ 1 w 17"/>
                <a:gd name="T7" fmla="*/ 5 h 13"/>
                <a:gd name="T8" fmla="*/ 6 w 17"/>
                <a:gd name="T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3">
                  <a:moveTo>
                    <a:pt x="6" y="13"/>
                  </a:moveTo>
                  <a:cubicBezTo>
                    <a:pt x="9" y="10"/>
                    <a:pt x="13" y="8"/>
                    <a:pt x="15" y="4"/>
                  </a:cubicBezTo>
                  <a:cubicBezTo>
                    <a:pt x="16" y="3"/>
                    <a:pt x="17" y="2"/>
                    <a:pt x="16" y="0"/>
                  </a:cubicBezTo>
                  <a:cubicBezTo>
                    <a:pt x="11" y="0"/>
                    <a:pt x="6" y="5"/>
                    <a:pt x="1" y="5"/>
                  </a:cubicBezTo>
                  <a:cubicBezTo>
                    <a:pt x="0" y="10"/>
                    <a:pt x="4" y="11"/>
                    <a:pt x="6" y="13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46" name="îṥ1ïďé"/>
            <p:cNvSpPr/>
            <p:nvPr/>
          </p:nvSpPr>
          <p:spPr bwMode="auto">
            <a:xfrm>
              <a:off x="9358" y="1108"/>
              <a:ext cx="131" cy="181"/>
            </a:xfrm>
            <a:custGeom>
              <a:avLst/>
              <a:gdLst>
                <a:gd name="T0" fmla="*/ 7 w 23"/>
                <a:gd name="T1" fmla="*/ 32 h 32"/>
                <a:gd name="T2" fmla="*/ 23 w 23"/>
                <a:gd name="T3" fmla="*/ 0 h 32"/>
                <a:gd name="T4" fmla="*/ 3 w 23"/>
                <a:gd name="T5" fmla="*/ 23 h 32"/>
                <a:gd name="T6" fmla="*/ 7 w 23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2">
                  <a:moveTo>
                    <a:pt x="7" y="32"/>
                  </a:moveTo>
                  <a:cubicBezTo>
                    <a:pt x="13" y="23"/>
                    <a:pt x="20" y="11"/>
                    <a:pt x="23" y="0"/>
                  </a:cubicBezTo>
                  <a:cubicBezTo>
                    <a:pt x="17" y="9"/>
                    <a:pt x="11" y="18"/>
                    <a:pt x="3" y="23"/>
                  </a:cubicBezTo>
                  <a:cubicBezTo>
                    <a:pt x="0" y="28"/>
                    <a:pt x="6" y="31"/>
                    <a:pt x="7" y="32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47" name="iSḷiḍé"/>
            <p:cNvSpPr/>
            <p:nvPr/>
          </p:nvSpPr>
          <p:spPr bwMode="auto">
            <a:xfrm>
              <a:off x="9912" y="989"/>
              <a:ext cx="231" cy="250"/>
            </a:xfrm>
            <a:custGeom>
              <a:avLst/>
              <a:gdLst>
                <a:gd name="T0" fmla="*/ 9 w 41"/>
                <a:gd name="T1" fmla="*/ 38 h 44"/>
                <a:gd name="T2" fmla="*/ 22 w 41"/>
                <a:gd name="T3" fmla="*/ 33 h 44"/>
                <a:gd name="T4" fmla="*/ 12 w 41"/>
                <a:gd name="T5" fmla="*/ 44 h 44"/>
                <a:gd name="T6" fmla="*/ 29 w 41"/>
                <a:gd name="T7" fmla="*/ 31 h 44"/>
                <a:gd name="T8" fmla="*/ 39 w 41"/>
                <a:gd name="T9" fmla="*/ 26 h 44"/>
                <a:gd name="T10" fmla="*/ 40 w 41"/>
                <a:gd name="T11" fmla="*/ 22 h 44"/>
                <a:gd name="T12" fmla="*/ 39 w 41"/>
                <a:gd name="T13" fmla="*/ 22 h 44"/>
                <a:gd name="T14" fmla="*/ 36 w 41"/>
                <a:gd name="T15" fmla="*/ 24 h 44"/>
                <a:gd name="T16" fmla="*/ 34 w 41"/>
                <a:gd name="T17" fmla="*/ 23 h 44"/>
                <a:gd name="T18" fmla="*/ 37 w 41"/>
                <a:gd name="T19" fmla="*/ 18 h 44"/>
                <a:gd name="T20" fmla="*/ 40 w 41"/>
                <a:gd name="T21" fmla="*/ 14 h 44"/>
                <a:gd name="T22" fmla="*/ 37 w 41"/>
                <a:gd name="T23" fmla="*/ 0 h 44"/>
                <a:gd name="T24" fmla="*/ 29 w 41"/>
                <a:gd name="T25" fmla="*/ 23 h 44"/>
                <a:gd name="T26" fmla="*/ 23 w 41"/>
                <a:gd name="T27" fmla="*/ 27 h 44"/>
                <a:gd name="T28" fmla="*/ 6 w 41"/>
                <a:gd name="T29" fmla="*/ 29 h 44"/>
                <a:gd name="T30" fmla="*/ 4 w 41"/>
                <a:gd name="T31" fmla="*/ 28 h 44"/>
                <a:gd name="T32" fmla="*/ 6 w 41"/>
                <a:gd name="T33" fmla="*/ 37 h 44"/>
                <a:gd name="T34" fmla="*/ 9 w 41"/>
                <a:gd name="T35" fmla="*/ 38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1" h="44">
                  <a:moveTo>
                    <a:pt x="9" y="38"/>
                  </a:moveTo>
                  <a:cubicBezTo>
                    <a:pt x="14" y="36"/>
                    <a:pt x="18" y="33"/>
                    <a:pt x="22" y="33"/>
                  </a:cubicBezTo>
                  <a:cubicBezTo>
                    <a:pt x="22" y="37"/>
                    <a:pt x="15" y="41"/>
                    <a:pt x="12" y="44"/>
                  </a:cubicBezTo>
                  <a:cubicBezTo>
                    <a:pt x="22" y="43"/>
                    <a:pt x="26" y="37"/>
                    <a:pt x="29" y="31"/>
                  </a:cubicBezTo>
                  <a:cubicBezTo>
                    <a:pt x="32" y="28"/>
                    <a:pt x="36" y="27"/>
                    <a:pt x="39" y="26"/>
                  </a:cubicBezTo>
                  <a:cubicBezTo>
                    <a:pt x="40" y="25"/>
                    <a:pt x="41" y="25"/>
                    <a:pt x="40" y="22"/>
                  </a:cubicBezTo>
                  <a:cubicBezTo>
                    <a:pt x="40" y="22"/>
                    <a:pt x="39" y="22"/>
                    <a:pt x="39" y="22"/>
                  </a:cubicBezTo>
                  <a:cubicBezTo>
                    <a:pt x="38" y="23"/>
                    <a:pt x="37" y="24"/>
                    <a:pt x="36" y="24"/>
                  </a:cubicBezTo>
                  <a:cubicBezTo>
                    <a:pt x="35" y="25"/>
                    <a:pt x="33" y="25"/>
                    <a:pt x="34" y="23"/>
                  </a:cubicBezTo>
                  <a:cubicBezTo>
                    <a:pt x="35" y="21"/>
                    <a:pt x="36" y="19"/>
                    <a:pt x="37" y="18"/>
                  </a:cubicBezTo>
                  <a:cubicBezTo>
                    <a:pt x="40" y="14"/>
                    <a:pt x="40" y="14"/>
                    <a:pt x="40" y="14"/>
                  </a:cubicBezTo>
                  <a:cubicBezTo>
                    <a:pt x="40" y="11"/>
                    <a:pt x="40" y="3"/>
                    <a:pt x="37" y="0"/>
                  </a:cubicBezTo>
                  <a:cubicBezTo>
                    <a:pt x="33" y="3"/>
                    <a:pt x="31" y="15"/>
                    <a:pt x="29" y="23"/>
                  </a:cubicBezTo>
                  <a:cubicBezTo>
                    <a:pt x="27" y="27"/>
                    <a:pt x="25" y="27"/>
                    <a:pt x="23" y="27"/>
                  </a:cubicBezTo>
                  <a:cubicBezTo>
                    <a:pt x="18" y="28"/>
                    <a:pt x="10" y="30"/>
                    <a:pt x="6" y="29"/>
                  </a:cubicBezTo>
                  <a:cubicBezTo>
                    <a:pt x="4" y="28"/>
                    <a:pt x="4" y="28"/>
                    <a:pt x="4" y="28"/>
                  </a:cubicBezTo>
                  <a:cubicBezTo>
                    <a:pt x="0" y="32"/>
                    <a:pt x="5" y="35"/>
                    <a:pt x="6" y="37"/>
                  </a:cubicBezTo>
                  <a:lnTo>
                    <a:pt x="9" y="38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48" name="îşļíďê"/>
            <p:cNvSpPr/>
            <p:nvPr/>
          </p:nvSpPr>
          <p:spPr bwMode="auto">
            <a:xfrm>
              <a:off x="10093" y="1216"/>
              <a:ext cx="55" cy="79"/>
            </a:xfrm>
            <a:custGeom>
              <a:avLst/>
              <a:gdLst>
                <a:gd name="T0" fmla="*/ 4 w 10"/>
                <a:gd name="T1" fmla="*/ 14 h 14"/>
                <a:gd name="T2" fmla="*/ 9 w 10"/>
                <a:gd name="T3" fmla="*/ 12 h 14"/>
                <a:gd name="T4" fmla="*/ 2 w 10"/>
                <a:gd name="T5" fmla="*/ 0 h 14"/>
                <a:gd name="T6" fmla="*/ 1 w 10"/>
                <a:gd name="T7" fmla="*/ 10 h 14"/>
                <a:gd name="T8" fmla="*/ 4 w 10"/>
                <a:gd name="T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4">
                  <a:moveTo>
                    <a:pt x="4" y="14"/>
                  </a:moveTo>
                  <a:cubicBezTo>
                    <a:pt x="6" y="14"/>
                    <a:pt x="7" y="14"/>
                    <a:pt x="9" y="12"/>
                  </a:cubicBezTo>
                  <a:cubicBezTo>
                    <a:pt x="10" y="7"/>
                    <a:pt x="8" y="2"/>
                    <a:pt x="2" y="0"/>
                  </a:cubicBezTo>
                  <a:cubicBezTo>
                    <a:pt x="0" y="3"/>
                    <a:pt x="2" y="6"/>
                    <a:pt x="1" y="10"/>
                  </a:cubicBezTo>
                  <a:cubicBezTo>
                    <a:pt x="0" y="13"/>
                    <a:pt x="3" y="12"/>
                    <a:pt x="4" y="14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49" name="îš1íḍê"/>
            <p:cNvSpPr/>
            <p:nvPr/>
          </p:nvSpPr>
          <p:spPr bwMode="auto">
            <a:xfrm>
              <a:off x="10334" y="1385"/>
              <a:ext cx="52" cy="52"/>
            </a:xfrm>
            <a:custGeom>
              <a:avLst/>
              <a:gdLst>
                <a:gd name="T0" fmla="*/ 7 w 9"/>
                <a:gd name="T1" fmla="*/ 6 h 9"/>
                <a:gd name="T2" fmla="*/ 8 w 9"/>
                <a:gd name="T3" fmla="*/ 1 h 9"/>
                <a:gd name="T4" fmla="*/ 2 w 9"/>
                <a:gd name="T5" fmla="*/ 2 h 9"/>
                <a:gd name="T6" fmla="*/ 0 w 9"/>
                <a:gd name="T7" fmla="*/ 6 h 9"/>
                <a:gd name="T8" fmla="*/ 7 w 9"/>
                <a:gd name="T9" fmla="*/ 6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9">
                  <a:moveTo>
                    <a:pt x="7" y="6"/>
                  </a:moveTo>
                  <a:cubicBezTo>
                    <a:pt x="8" y="4"/>
                    <a:pt x="9" y="2"/>
                    <a:pt x="8" y="1"/>
                  </a:cubicBezTo>
                  <a:cubicBezTo>
                    <a:pt x="6" y="0"/>
                    <a:pt x="4" y="2"/>
                    <a:pt x="2" y="2"/>
                  </a:cubicBezTo>
                  <a:cubicBezTo>
                    <a:pt x="0" y="3"/>
                    <a:pt x="0" y="5"/>
                    <a:pt x="0" y="6"/>
                  </a:cubicBezTo>
                  <a:cubicBezTo>
                    <a:pt x="1" y="9"/>
                    <a:pt x="4" y="8"/>
                    <a:pt x="7" y="6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50" name="íŝliḓê"/>
            <p:cNvSpPr/>
            <p:nvPr/>
          </p:nvSpPr>
          <p:spPr bwMode="auto">
            <a:xfrm>
              <a:off x="10250" y="1459"/>
              <a:ext cx="152" cy="154"/>
            </a:xfrm>
            <a:custGeom>
              <a:avLst/>
              <a:gdLst>
                <a:gd name="T0" fmla="*/ 6 w 27"/>
                <a:gd name="T1" fmla="*/ 10 h 27"/>
                <a:gd name="T2" fmla="*/ 14 w 27"/>
                <a:gd name="T3" fmla="*/ 14 h 27"/>
                <a:gd name="T4" fmla="*/ 9 w 27"/>
                <a:gd name="T5" fmla="*/ 18 h 27"/>
                <a:gd name="T6" fmla="*/ 4 w 27"/>
                <a:gd name="T7" fmla="*/ 16 h 27"/>
                <a:gd name="T8" fmla="*/ 2 w 27"/>
                <a:gd name="T9" fmla="*/ 17 h 27"/>
                <a:gd name="T10" fmla="*/ 8 w 27"/>
                <a:gd name="T11" fmla="*/ 27 h 27"/>
                <a:gd name="T12" fmla="*/ 22 w 27"/>
                <a:gd name="T13" fmla="*/ 17 h 27"/>
                <a:gd name="T14" fmla="*/ 25 w 27"/>
                <a:gd name="T15" fmla="*/ 18 h 27"/>
                <a:gd name="T16" fmla="*/ 26 w 27"/>
                <a:gd name="T17" fmla="*/ 16 h 27"/>
                <a:gd name="T18" fmla="*/ 24 w 27"/>
                <a:gd name="T19" fmla="*/ 14 h 27"/>
                <a:gd name="T20" fmla="*/ 24 w 27"/>
                <a:gd name="T21" fmla="*/ 11 h 27"/>
                <a:gd name="T22" fmla="*/ 23 w 27"/>
                <a:gd name="T23" fmla="*/ 9 h 27"/>
                <a:gd name="T24" fmla="*/ 19 w 27"/>
                <a:gd name="T25" fmla="*/ 12 h 27"/>
                <a:gd name="T26" fmla="*/ 11 w 27"/>
                <a:gd name="T27" fmla="*/ 7 h 27"/>
                <a:gd name="T28" fmla="*/ 4 w 27"/>
                <a:gd name="T29" fmla="*/ 2 h 27"/>
                <a:gd name="T30" fmla="*/ 0 w 27"/>
                <a:gd name="T31" fmla="*/ 3 h 27"/>
                <a:gd name="T32" fmla="*/ 6 w 27"/>
                <a:gd name="T33" fmla="*/ 1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" h="27">
                  <a:moveTo>
                    <a:pt x="6" y="10"/>
                  </a:moveTo>
                  <a:cubicBezTo>
                    <a:pt x="9" y="11"/>
                    <a:pt x="12" y="12"/>
                    <a:pt x="14" y="14"/>
                  </a:cubicBezTo>
                  <a:cubicBezTo>
                    <a:pt x="14" y="15"/>
                    <a:pt x="11" y="17"/>
                    <a:pt x="9" y="18"/>
                  </a:cubicBezTo>
                  <a:cubicBezTo>
                    <a:pt x="7" y="19"/>
                    <a:pt x="6" y="16"/>
                    <a:pt x="4" y="16"/>
                  </a:cubicBezTo>
                  <a:cubicBezTo>
                    <a:pt x="3" y="15"/>
                    <a:pt x="2" y="15"/>
                    <a:pt x="2" y="17"/>
                  </a:cubicBezTo>
                  <a:cubicBezTo>
                    <a:pt x="4" y="20"/>
                    <a:pt x="4" y="25"/>
                    <a:pt x="8" y="27"/>
                  </a:cubicBezTo>
                  <a:cubicBezTo>
                    <a:pt x="13" y="23"/>
                    <a:pt x="17" y="20"/>
                    <a:pt x="22" y="17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6" y="18"/>
                    <a:pt x="27" y="17"/>
                    <a:pt x="26" y="16"/>
                  </a:cubicBezTo>
                  <a:cubicBezTo>
                    <a:pt x="26" y="16"/>
                    <a:pt x="25" y="14"/>
                    <a:pt x="24" y="14"/>
                  </a:cubicBezTo>
                  <a:cubicBezTo>
                    <a:pt x="24" y="11"/>
                    <a:pt x="24" y="11"/>
                    <a:pt x="24" y="11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2" y="10"/>
                    <a:pt x="20" y="11"/>
                    <a:pt x="19" y="12"/>
                  </a:cubicBezTo>
                  <a:cubicBezTo>
                    <a:pt x="16" y="10"/>
                    <a:pt x="13" y="9"/>
                    <a:pt x="11" y="7"/>
                  </a:cubicBezTo>
                  <a:cubicBezTo>
                    <a:pt x="8" y="6"/>
                    <a:pt x="6" y="4"/>
                    <a:pt x="4" y="2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9"/>
                    <a:pt x="3" y="10"/>
                    <a:pt x="6" y="10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51" name="iṡļiḍe"/>
            <p:cNvSpPr/>
            <p:nvPr/>
          </p:nvSpPr>
          <p:spPr bwMode="auto">
            <a:xfrm>
              <a:off x="10312" y="1368"/>
              <a:ext cx="305" cy="188"/>
            </a:xfrm>
            <a:custGeom>
              <a:avLst/>
              <a:gdLst>
                <a:gd name="T0" fmla="*/ 52 w 54"/>
                <a:gd name="T1" fmla="*/ 10 h 33"/>
                <a:gd name="T2" fmla="*/ 41 w 54"/>
                <a:gd name="T3" fmla="*/ 13 h 33"/>
                <a:gd name="T4" fmla="*/ 37 w 54"/>
                <a:gd name="T5" fmla="*/ 11 h 33"/>
                <a:gd name="T6" fmla="*/ 35 w 54"/>
                <a:gd name="T7" fmla="*/ 12 h 33"/>
                <a:gd name="T8" fmla="*/ 29 w 54"/>
                <a:gd name="T9" fmla="*/ 15 h 33"/>
                <a:gd name="T10" fmla="*/ 28 w 54"/>
                <a:gd name="T11" fmla="*/ 13 h 33"/>
                <a:gd name="T12" fmla="*/ 23 w 54"/>
                <a:gd name="T13" fmla="*/ 15 h 33"/>
                <a:gd name="T14" fmla="*/ 19 w 54"/>
                <a:gd name="T15" fmla="*/ 15 h 33"/>
                <a:gd name="T16" fmla="*/ 26 w 54"/>
                <a:gd name="T17" fmla="*/ 0 h 33"/>
                <a:gd name="T18" fmla="*/ 19 w 54"/>
                <a:gd name="T19" fmla="*/ 6 h 33"/>
                <a:gd name="T20" fmla="*/ 14 w 54"/>
                <a:gd name="T21" fmla="*/ 10 h 33"/>
                <a:gd name="T22" fmla="*/ 10 w 54"/>
                <a:gd name="T23" fmla="*/ 15 h 33"/>
                <a:gd name="T24" fmla="*/ 17 w 54"/>
                <a:gd name="T25" fmla="*/ 16 h 33"/>
                <a:gd name="T26" fmla="*/ 24 w 54"/>
                <a:gd name="T27" fmla="*/ 19 h 33"/>
                <a:gd name="T28" fmla="*/ 23 w 54"/>
                <a:gd name="T29" fmla="*/ 23 h 33"/>
                <a:gd name="T30" fmla="*/ 3 w 54"/>
                <a:gd name="T31" fmla="*/ 13 h 33"/>
                <a:gd name="T32" fmla="*/ 0 w 54"/>
                <a:gd name="T33" fmla="*/ 15 h 33"/>
                <a:gd name="T34" fmla="*/ 4 w 54"/>
                <a:gd name="T35" fmla="*/ 21 h 33"/>
                <a:gd name="T36" fmla="*/ 8 w 54"/>
                <a:gd name="T37" fmla="*/ 22 h 33"/>
                <a:gd name="T38" fmla="*/ 24 w 54"/>
                <a:gd name="T39" fmla="*/ 27 h 33"/>
                <a:gd name="T40" fmla="*/ 14 w 54"/>
                <a:gd name="T41" fmla="*/ 26 h 33"/>
                <a:gd name="T42" fmla="*/ 21 w 54"/>
                <a:gd name="T43" fmla="*/ 30 h 33"/>
                <a:gd name="T44" fmla="*/ 29 w 54"/>
                <a:gd name="T45" fmla="*/ 33 h 33"/>
                <a:gd name="T46" fmla="*/ 34 w 54"/>
                <a:gd name="T47" fmla="*/ 28 h 33"/>
                <a:gd name="T48" fmla="*/ 45 w 54"/>
                <a:gd name="T49" fmla="*/ 28 h 33"/>
                <a:gd name="T50" fmla="*/ 46 w 54"/>
                <a:gd name="T51" fmla="*/ 23 h 33"/>
                <a:gd name="T52" fmla="*/ 42 w 54"/>
                <a:gd name="T53" fmla="*/ 19 h 33"/>
                <a:gd name="T54" fmla="*/ 43 w 54"/>
                <a:gd name="T55" fmla="*/ 18 h 33"/>
                <a:gd name="T56" fmla="*/ 50 w 54"/>
                <a:gd name="T57" fmla="*/ 17 h 33"/>
                <a:gd name="T58" fmla="*/ 52 w 54"/>
                <a:gd name="T59" fmla="*/ 10 h 33"/>
                <a:gd name="T60" fmla="*/ 38 w 54"/>
                <a:gd name="T61" fmla="*/ 23 h 33"/>
                <a:gd name="T62" fmla="*/ 30 w 54"/>
                <a:gd name="T63" fmla="*/ 24 h 33"/>
                <a:gd name="T64" fmla="*/ 33 w 54"/>
                <a:gd name="T65" fmla="*/ 23 h 33"/>
                <a:gd name="T66" fmla="*/ 35 w 54"/>
                <a:gd name="T67" fmla="*/ 21 h 33"/>
                <a:gd name="T68" fmla="*/ 31 w 54"/>
                <a:gd name="T69" fmla="*/ 20 h 33"/>
                <a:gd name="T70" fmla="*/ 30 w 54"/>
                <a:gd name="T71" fmla="*/ 19 h 33"/>
                <a:gd name="T72" fmla="*/ 33 w 54"/>
                <a:gd name="T73" fmla="*/ 17 h 33"/>
                <a:gd name="T74" fmla="*/ 37 w 54"/>
                <a:gd name="T75" fmla="*/ 17 h 33"/>
                <a:gd name="T76" fmla="*/ 38 w 54"/>
                <a:gd name="T77" fmla="*/ 2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4" h="33">
                  <a:moveTo>
                    <a:pt x="52" y="10"/>
                  </a:moveTo>
                  <a:cubicBezTo>
                    <a:pt x="49" y="11"/>
                    <a:pt x="45" y="11"/>
                    <a:pt x="41" y="13"/>
                  </a:cubicBezTo>
                  <a:cubicBezTo>
                    <a:pt x="39" y="13"/>
                    <a:pt x="38" y="12"/>
                    <a:pt x="37" y="11"/>
                  </a:cubicBezTo>
                  <a:cubicBezTo>
                    <a:pt x="35" y="11"/>
                    <a:pt x="34" y="11"/>
                    <a:pt x="35" y="12"/>
                  </a:cubicBezTo>
                  <a:cubicBezTo>
                    <a:pt x="33" y="14"/>
                    <a:pt x="31" y="15"/>
                    <a:pt x="29" y="15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5" y="12"/>
                    <a:pt x="25" y="14"/>
                    <a:pt x="23" y="15"/>
                  </a:cubicBezTo>
                  <a:cubicBezTo>
                    <a:pt x="23" y="14"/>
                    <a:pt x="19" y="16"/>
                    <a:pt x="19" y="15"/>
                  </a:cubicBezTo>
                  <a:cubicBezTo>
                    <a:pt x="21" y="11"/>
                    <a:pt x="26" y="5"/>
                    <a:pt x="26" y="0"/>
                  </a:cubicBezTo>
                  <a:cubicBezTo>
                    <a:pt x="23" y="0"/>
                    <a:pt x="22" y="3"/>
                    <a:pt x="19" y="6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2" y="12"/>
                    <a:pt x="10" y="13"/>
                    <a:pt x="10" y="15"/>
                  </a:cubicBezTo>
                  <a:cubicBezTo>
                    <a:pt x="12" y="15"/>
                    <a:pt x="14" y="16"/>
                    <a:pt x="17" y="16"/>
                  </a:cubicBezTo>
                  <a:cubicBezTo>
                    <a:pt x="20" y="18"/>
                    <a:pt x="21" y="19"/>
                    <a:pt x="24" y="19"/>
                  </a:cubicBezTo>
                  <a:cubicBezTo>
                    <a:pt x="25" y="21"/>
                    <a:pt x="24" y="22"/>
                    <a:pt x="23" y="23"/>
                  </a:cubicBezTo>
                  <a:cubicBezTo>
                    <a:pt x="16" y="20"/>
                    <a:pt x="9" y="16"/>
                    <a:pt x="3" y="13"/>
                  </a:cubicBezTo>
                  <a:cubicBezTo>
                    <a:pt x="1" y="13"/>
                    <a:pt x="1" y="14"/>
                    <a:pt x="0" y="15"/>
                  </a:cubicBezTo>
                  <a:cubicBezTo>
                    <a:pt x="2" y="17"/>
                    <a:pt x="3" y="20"/>
                    <a:pt x="4" y="21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9" y="22"/>
                    <a:pt x="20" y="25"/>
                    <a:pt x="24" y="27"/>
                  </a:cubicBezTo>
                  <a:cubicBezTo>
                    <a:pt x="23" y="29"/>
                    <a:pt x="15" y="25"/>
                    <a:pt x="14" y="26"/>
                  </a:cubicBezTo>
                  <a:cubicBezTo>
                    <a:pt x="16" y="29"/>
                    <a:pt x="19" y="28"/>
                    <a:pt x="21" y="30"/>
                  </a:cubicBezTo>
                  <a:cubicBezTo>
                    <a:pt x="24" y="31"/>
                    <a:pt x="27" y="32"/>
                    <a:pt x="29" y="33"/>
                  </a:cubicBezTo>
                  <a:cubicBezTo>
                    <a:pt x="31" y="31"/>
                    <a:pt x="32" y="28"/>
                    <a:pt x="34" y="28"/>
                  </a:cubicBezTo>
                  <a:cubicBezTo>
                    <a:pt x="37" y="28"/>
                    <a:pt x="42" y="30"/>
                    <a:pt x="45" y="28"/>
                  </a:cubicBezTo>
                  <a:cubicBezTo>
                    <a:pt x="45" y="26"/>
                    <a:pt x="46" y="24"/>
                    <a:pt x="46" y="23"/>
                  </a:cubicBezTo>
                  <a:cubicBezTo>
                    <a:pt x="45" y="21"/>
                    <a:pt x="42" y="20"/>
                    <a:pt x="42" y="19"/>
                  </a:cubicBezTo>
                  <a:cubicBezTo>
                    <a:pt x="42" y="19"/>
                    <a:pt x="42" y="18"/>
                    <a:pt x="43" y="18"/>
                  </a:cubicBezTo>
                  <a:cubicBezTo>
                    <a:pt x="46" y="18"/>
                    <a:pt x="48" y="18"/>
                    <a:pt x="50" y="17"/>
                  </a:cubicBezTo>
                  <a:cubicBezTo>
                    <a:pt x="51" y="18"/>
                    <a:pt x="54" y="12"/>
                    <a:pt x="52" y="10"/>
                  </a:cubicBezTo>
                  <a:close/>
                  <a:moveTo>
                    <a:pt x="38" y="23"/>
                  </a:moveTo>
                  <a:cubicBezTo>
                    <a:pt x="36" y="24"/>
                    <a:pt x="33" y="24"/>
                    <a:pt x="30" y="24"/>
                  </a:cubicBezTo>
                  <a:cubicBezTo>
                    <a:pt x="29" y="23"/>
                    <a:pt x="32" y="23"/>
                    <a:pt x="33" y="23"/>
                  </a:cubicBezTo>
                  <a:cubicBezTo>
                    <a:pt x="34" y="22"/>
                    <a:pt x="34" y="22"/>
                    <a:pt x="35" y="21"/>
                  </a:cubicBezTo>
                  <a:cubicBezTo>
                    <a:pt x="34" y="20"/>
                    <a:pt x="33" y="19"/>
                    <a:pt x="31" y="20"/>
                  </a:cubicBezTo>
                  <a:cubicBezTo>
                    <a:pt x="30" y="20"/>
                    <a:pt x="29" y="19"/>
                    <a:pt x="30" y="19"/>
                  </a:cubicBezTo>
                  <a:cubicBezTo>
                    <a:pt x="31" y="19"/>
                    <a:pt x="32" y="18"/>
                    <a:pt x="33" y="17"/>
                  </a:cubicBezTo>
                  <a:cubicBezTo>
                    <a:pt x="34" y="17"/>
                    <a:pt x="35" y="17"/>
                    <a:pt x="37" y="17"/>
                  </a:cubicBezTo>
                  <a:cubicBezTo>
                    <a:pt x="37" y="19"/>
                    <a:pt x="39" y="21"/>
                    <a:pt x="38" y="23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52" name="ï$ļïdé"/>
            <p:cNvSpPr/>
            <p:nvPr/>
          </p:nvSpPr>
          <p:spPr bwMode="auto">
            <a:xfrm>
              <a:off x="8754" y="785"/>
              <a:ext cx="1958" cy="1968"/>
            </a:xfrm>
            <a:custGeom>
              <a:avLst/>
              <a:gdLst>
                <a:gd name="T0" fmla="*/ 174 w 347"/>
                <a:gd name="T1" fmla="*/ 0 h 347"/>
                <a:gd name="T2" fmla="*/ 0 w 347"/>
                <a:gd name="T3" fmla="*/ 173 h 347"/>
                <a:gd name="T4" fmla="*/ 174 w 347"/>
                <a:gd name="T5" fmla="*/ 347 h 347"/>
                <a:gd name="T6" fmla="*/ 347 w 347"/>
                <a:gd name="T7" fmla="*/ 173 h 347"/>
                <a:gd name="T8" fmla="*/ 174 w 347"/>
                <a:gd name="T9" fmla="*/ 0 h 347"/>
                <a:gd name="T10" fmla="*/ 174 w 347"/>
                <a:gd name="T11" fmla="*/ 343 h 347"/>
                <a:gd name="T12" fmla="*/ 4 w 347"/>
                <a:gd name="T13" fmla="*/ 173 h 347"/>
                <a:gd name="T14" fmla="*/ 174 w 347"/>
                <a:gd name="T15" fmla="*/ 4 h 347"/>
                <a:gd name="T16" fmla="*/ 343 w 347"/>
                <a:gd name="T17" fmla="*/ 173 h 347"/>
                <a:gd name="T18" fmla="*/ 174 w 347"/>
                <a:gd name="T19" fmla="*/ 343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7" h="347">
                  <a:moveTo>
                    <a:pt x="174" y="0"/>
                  </a:moveTo>
                  <a:cubicBezTo>
                    <a:pt x="78" y="0"/>
                    <a:pt x="0" y="78"/>
                    <a:pt x="0" y="173"/>
                  </a:cubicBezTo>
                  <a:cubicBezTo>
                    <a:pt x="0" y="269"/>
                    <a:pt x="78" y="347"/>
                    <a:pt x="174" y="347"/>
                  </a:cubicBezTo>
                  <a:cubicBezTo>
                    <a:pt x="269" y="347"/>
                    <a:pt x="347" y="269"/>
                    <a:pt x="347" y="173"/>
                  </a:cubicBezTo>
                  <a:cubicBezTo>
                    <a:pt x="347" y="78"/>
                    <a:pt x="269" y="0"/>
                    <a:pt x="174" y="0"/>
                  </a:cubicBezTo>
                  <a:close/>
                  <a:moveTo>
                    <a:pt x="174" y="343"/>
                  </a:moveTo>
                  <a:cubicBezTo>
                    <a:pt x="80" y="343"/>
                    <a:pt x="4" y="267"/>
                    <a:pt x="4" y="173"/>
                  </a:cubicBezTo>
                  <a:cubicBezTo>
                    <a:pt x="4" y="80"/>
                    <a:pt x="80" y="4"/>
                    <a:pt x="174" y="4"/>
                  </a:cubicBezTo>
                  <a:cubicBezTo>
                    <a:pt x="267" y="4"/>
                    <a:pt x="343" y="80"/>
                    <a:pt x="343" y="173"/>
                  </a:cubicBezTo>
                  <a:cubicBezTo>
                    <a:pt x="343" y="267"/>
                    <a:pt x="267" y="343"/>
                    <a:pt x="174" y="343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53" name="íšlíḓe"/>
            <p:cNvSpPr/>
            <p:nvPr/>
          </p:nvSpPr>
          <p:spPr bwMode="auto">
            <a:xfrm>
              <a:off x="9194" y="1221"/>
              <a:ext cx="1085" cy="930"/>
            </a:xfrm>
            <a:custGeom>
              <a:avLst/>
              <a:gdLst>
                <a:gd name="T0" fmla="*/ 28 w 192"/>
                <a:gd name="T1" fmla="*/ 164 h 164"/>
                <a:gd name="T2" fmla="*/ 31 w 192"/>
                <a:gd name="T3" fmla="*/ 164 h 164"/>
                <a:gd name="T4" fmla="*/ 2 w 192"/>
                <a:gd name="T5" fmla="*/ 96 h 164"/>
                <a:gd name="T6" fmla="*/ 96 w 192"/>
                <a:gd name="T7" fmla="*/ 2 h 164"/>
                <a:gd name="T8" fmla="*/ 190 w 192"/>
                <a:gd name="T9" fmla="*/ 96 h 164"/>
                <a:gd name="T10" fmla="*/ 160 w 192"/>
                <a:gd name="T11" fmla="*/ 164 h 164"/>
                <a:gd name="T12" fmla="*/ 163 w 192"/>
                <a:gd name="T13" fmla="*/ 164 h 164"/>
                <a:gd name="T14" fmla="*/ 192 w 192"/>
                <a:gd name="T15" fmla="*/ 96 h 164"/>
                <a:gd name="T16" fmla="*/ 96 w 192"/>
                <a:gd name="T17" fmla="*/ 0 h 164"/>
                <a:gd name="T18" fmla="*/ 0 w 192"/>
                <a:gd name="T19" fmla="*/ 96 h 164"/>
                <a:gd name="T20" fmla="*/ 28 w 192"/>
                <a:gd name="T21" fmla="*/ 164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2" h="164">
                  <a:moveTo>
                    <a:pt x="28" y="164"/>
                  </a:moveTo>
                  <a:cubicBezTo>
                    <a:pt x="31" y="164"/>
                    <a:pt x="31" y="164"/>
                    <a:pt x="31" y="164"/>
                  </a:cubicBezTo>
                  <a:cubicBezTo>
                    <a:pt x="13" y="147"/>
                    <a:pt x="2" y="123"/>
                    <a:pt x="2" y="96"/>
                  </a:cubicBezTo>
                  <a:cubicBezTo>
                    <a:pt x="2" y="45"/>
                    <a:pt x="44" y="2"/>
                    <a:pt x="96" y="2"/>
                  </a:cubicBezTo>
                  <a:cubicBezTo>
                    <a:pt x="147" y="2"/>
                    <a:pt x="190" y="45"/>
                    <a:pt x="190" y="96"/>
                  </a:cubicBezTo>
                  <a:cubicBezTo>
                    <a:pt x="190" y="123"/>
                    <a:pt x="178" y="147"/>
                    <a:pt x="160" y="164"/>
                  </a:cubicBezTo>
                  <a:cubicBezTo>
                    <a:pt x="163" y="164"/>
                    <a:pt x="163" y="164"/>
                    <a:pt x="163" y="164"/>
                  </a:cubicBezTo>
                  <a:cubicBezTo>
                    <a:pt x="181" y="147"/>
                    <a:pt x="192" y="123"/>
                    <a:pt x="192" y="96"/>
                  </a:cubicBezTo>
                  <a:cubicBezTo>
                    <a:pt x="192" y="43"/>
                    <a:pt x="148" y="0"/>
                    <a:pt x="96" y="0"/>
                  </a:cubicBezTo>
                  <a:cubicBezTo>
                    <a:pt x="43" y="0"/>
                    <a:pt x="0" y="43"/>
                    <a:pt x="0" y="96"/>
                  </a:cubicBezTo>
                  <a:cubicBezTo>
                    <a:pt x="0" y="123"/>
                    <a:pt x="11" y="147"/>
                    <a:pt x="28" y="164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54" name="ïṣļïḍê"/>
            <p:cNvSpPr/>
            <p:nvPr/>
          </p:nvSpPr>
          <p:spPr bwMode="auto">
            <a:xfrm>
              <a:off x="10401" y="1914"/>
              <a:ext cx="210" cy="114"/>
            </a:xfrm>
            <a:custGeom>
              <a:avLst/>
              <a:gdLst>
                <a:gd name="T0" fmla="*/ 36 w 37"/>
                <a:gd name="T1" fmla="*/ 20 h 20"/>
                <a:gd name="T2" fmla="*/ 22 w 37"/>
                <a:gd name="T3" fmla="*/ 16 h 20"/>
                <a:gd name="T4" fmla="*/ 0 w 37"/>
                <a:gd name="T5" fmla="*/ 20 h 20"/>
                <a:gd name="T6" fmla="*/ 1 w 37"/>
                <a:gd name="T7" fmla="*/ 16 h 20"/>
                <a:gd name="T8" fmla="*/ 12 w 37"/>
                <a:gd name="T9" fmla="*/ 14 h 20"/>
                <a:gd name="T10" fmla="*/ 19 w 37"/>
                <a:gd name="T11" fmla="*/ 14 h 20"/>
                <a:gd name="T12" fmla="*/ 13 w 37"/>
                <a:gd name="T13" fmla="*/ 10 h 20"/>
                <a:gd name="T14" fmla="*/ 5 w 37"/>
                <a:gd name="T15" fmla="*/ 3 h 20"/>
                <a:gd name="T16" fmla="*/ 6 w 37"/>
                <a:gd name="T17" fmla="*/ 0 h 20"/>
                <a:gd name="T18" fmla="*/ 23 w 37"/>
                <a:gd name="T19" fmla="*/ 13 h 20"/>
                <a:gd name="T20" fmla="*/ 37 w 37"/>
                <a:gd name="T21" fmla="*/ 17 h 20"/>
                <a:gd name="T22" fmla="*/ 36 w 37"/>
                <a:gd name="T23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7" h="20">
                  <a:moveTo>
                    <a:pt x="36" y="20"/>
                  </a:moveTo>
                  <a:cubicBezTo>
                    <a:pt x="22" y="16"/>
                    <a:pt x="22" y="16"/>
                    <a:pt x="22" y="16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4" y="14"/>
                    <a:pt x="17" y="14"/>
                    <a:pt x="19" y="14"/>
                  </a:cubicBezTo>
                  <a:cubicBezTo>
                    <a:pt x="17" y="13"/>
                    <a:pt x="15" y="11"/>
                    <a:pt x="13" y="10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3" y="13"/>
                    <a:pt x="23" y="13"/>
                    <a:pt x="23" y="13"/>
                  </a:cubicBezTo>
                  <a:cubicBezTo>
                    <a:pt x="37" y="17"/>
                    <a:pt x="37" y="17"/>
                    <a:pt x="37" y="17"/>
                  </a:cubicBezTo>
                  <a:lnTo>
                    <a:pt x="36" y="20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</p:grpSp>
      <p:sp>
        <p:nvSpPr>
          <p:cNvPr id="14" name="椭圆 13"/>
          <p:cNvSpPr/>
          <p:nvPr/>
        </p:nvSpPr>
        <p:spPr>
          <a:xfrm>
            <a:off x="1939336" y="2420811"/>
            <a:ext cx="1592179" cy="1592179"/>
          </a:xfrm>
          <a:prstGeom prst="ellipse">
            <a:avLst/>
          </a:prstGeom>
          <a:solidFill>
            <a:srgbClr val="1F4D8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9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895924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D6C8F6DF-EABF-A0A2-5994-B96D50196DC9}"/>
              </a:ext>
            </a:extLst>
          </p:cNvPr>
          <p:cNvGrpSpPr/>
          <p:nvPr/>
        </p:nvGrpSpPr>
        <p:grpSpPr>
          <a:xfrm>
            <a:off x="0" y="-77584"/>
            <a:ext cx="12192000" cy="1162105"/>
            <a:chOff x="0" y="-47031"/>
            <a:chExt cx="12192000" cy="1445342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3151F1AA-537B-7B6E-C316-F9E93ED1A7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78925"/>
            <a:stretch/>
          </p:blipFill>
          <p:spPr>
            <a:xfrm>
              <a:off x="0" y="-47031"/>
              <a:ext cx="12192000" cy="1445342"/>
            </a:xfrm>
            <a:prstGeom prst="rect">
              <a:avLst/>
            </a:prstGeom>
          </p:spPr>
        </p:pic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B18E5703-AAE0-3FBC-DA74-A0A08AC2AF83}"/>
                </a:ext>
              </a:extLst>
            </p:cNvPr>
            <p:cNvSpPr/>
            <p:nvPr/>
          </p:nvSpPr>
          <p:spPr>
            <a:xfrm>
              <a:off x="497840" y="254000"/>
              <a:ext cx="7630160" cy="635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zh-CN" altLang="en-US" sz="3600" b="1" dirty="0">
                  <a:solidFill>
                    <a:srgbClr val="1B4975"/>
                  </a:solidFill>
                  <a:latin typeface="+mn-ea"/>
                </a:rPr>
                <a:t>研究背景</a:t>
              </a:r>
              <a:endParaRPr lang="zh-CN" altLang="en-US" sz="3600" b="1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E14C912E-CF98-8236-9270-0072A961B26A}"/>
              </a:ext>
            </a:extLst>
          </p:cNvPr>
          <p:cNvSpPr txBox="1"/>
          <p:nvPr/>
        </p:nvSpPr>
        <p:spPr>
          <a:xfrm>
            <a:off x="-233680" y="917056"/>
            <a:ext cx="7886699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灾害遥感图像的重要性</a:t>
            </a:r>
            <a:endParaRPr lang="en-US" altLang="zh-CN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遥感图像在资源分配、救援路线规划、救援和恢复等人道主义援助与灾害响应任务中具有重要作用 </a:t>
            </a:r>
            <a:r>
              <a:rPr lang="en-US" altLang="zh-CN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[1]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通过卫星影像和计算机视觉算法，可以远程和自动化地进行灾害评估，避免进行危险的现场评估 </a:t>
            </a:r>
            <a:r>
              <a:rPr lang="en-US" altLang="zh-CN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[1] </a:t>
            </a:r>
            <a:r>
              <a:rPr lang="zh-CN" altLang="en-US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。</a:t>
            </a:r>
            <a:endParaRPr lang="en-US" altLang="zh-CN" sz="1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灾害遥感图像数据现状</a:t>
            </a:r>
            <a:endParaRPr lang="en-US" altLang="zh-CN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灾害遥感图像获取和制作困难，存在数量稀少、时空分布不均和缺少高质量标签的问题 </a:t>
            </a:r>
            <a:r>
              <a:rPr lang="en-US" altLang="zh-CN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[2]</a:t>
            </a:r>
            <a:r>
              <a:rPr lang="zh-CN" altLang="en-US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扩散模型简介</a:t>
            </a:r>
            <a:endParaRPr lang="en-US" altLang="zh-CN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扩散模型是一种基于概率的生成模型，通过逐步还原噪声图像生成高质量图像 </a:t>
            </a:r>
            <a:r>
              <a:rPr lang="en-US" altLang="zh-CN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[3-6]</a:t>
            </a:r>
            <a:r>
              <a:rPr lang="zh-CN" altLang="en-US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扩散模型在图像生成中的优势</a:t>
            </a:r>
            <a:endParaRPr lang="en-US" altLang="zh-CN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高质量图像生成：扩散模型能够生成高质量的图像 </a:t>
            </a:r>
            <a:r>
              <a:rPr lang="en-US" altLang="zh-CN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[3]</a:t>
            </a:r>
            <a:r>
              <a:rPr lang="zh-CN" altLang="en-US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稳定性和效率：在模型训练和生成过程中具有较高的稳定性和效率 </a:t>
            </a:r>
            <a:r>
              <a:rPr lang="en-US" altLang="zh-CN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[3]</a:t>
            </a:r>
            <a:r>
              <a:rPr lang="zh-CN" altLang="en-US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可迁移性：通用基座模型经过少量训练能适应各种场景的图像生成 </a:t>
            </a:r>
            <a:r>
              <a:rPr lang="en-US" altLang="zh-CN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[7-9]</a:t>
            </a:r>
            <a:r>
              <a:rPr lang="zh-CN" altLang="en-US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zh-CN" sz="1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76B7B726-BBA5-0190-68B9-2F6FC5CF4030}"/>
              </a:ext>
            </a:extLst>
          </p:cNvPr>
          <p:cNvGrpSpPr/>
          <p:nvPr/>
        </p:nvGrpSpPr>
        <p:grpSpPr>
          <a:xfrm>
            <a:off x="8177575" y="1084520"/>
            <a:ext cx="3425145" cy="5731311"/>
            <a:chOff x="8177575" y="707356"/>
            <a:chExt cx="3289509" cy="6150644"/>
          </a:xfrm>
        </p:grpSpPr>
        <p:pic>
          <p:nvPicPr>
            <p:cNvPr id="8" name="Picture 3" descr="https://static.independent.co.uk/2022/10/26/16/UN%20emissions%20gap%20report%20comp.jpg">
              <a:extLst>
                <a:ext uri="{FF2B5EF4-FFF2-40B4-BE49-F238E27FC236}">
                  <a16:creationId xmlns:a16="http://schemas.microsoft.com/office/drawing/2014/main" id="{88181D6C-780B-6223-0D33-7BF6C4827F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77575" y="707356"/>
              <a:ext cx="3289509" cy="24671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99C9BF03-E9CF-378C-4DC4-C75DCB4FD9A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177575" y="3513042"/>
              <a:ext cx="3289509" cy="3019666"/>
            </a:xfrm>
            <a:prstGeom prst="rect">
              <a:avLst/>
            </a:prstGeom>
          </p:spPr>
        </p:pic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81108C1F-2060-8290-ABA5-FF332785BF67}"/>
                </a:ext>
              </a:extLst>
            </p:cNvPr>
            <p:cNvSpPr txBox="1"/>
            <p:nvPr/>
          </p:nvSpPr>
          <p:spPr>
            <a:xfrm>
              <a:off x="8177575" y="3174488"/>
              <a:ext cx="328950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b="1" dirty="0">
                  <a:solidFill>
                    <a:schemeClr val="accent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世界范围内自然灾害频发</a:t>
              </a: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BA7D847E-9E40-4B36-B283-6EA7F308460D}"/>
                </a:ext>
              </a:extLst>
            </p:cNvPr>
            <p:cNvSpPr txBox="1"/>
            <p:nvPr/>
          </p:nvSpPr>
          <p:spPr>
            <a:xfrm>
              <a:off x="8177575" y="6519446"/>
              <a:ext cx="328950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b="1" dirty="0">
                  <a:solidFill>
                    <a:schemeClr val="accent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扩散模型在图像生成领域蓬勃发展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14894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45805" y="294968"/>
            <a:ext cx="1961536" cy="1696064"/>
          </a:xfrm>
          <a:prstGeom prst="rect">
            <a:avLst/>
          </a:pr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9984658" y="4866967"/>
            <a:ext cx="1961536" cy="1696064"/>
          </a:xfrm>
          <a:prstGeom prst="rect">
            <a:avLst/>
          </a:pr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圆角矩形 5"/>
          <p:cNvSpPr/>
          <p:nvPr/>
        </p:nvSpPr>
        <p:spPr>
          <a:xfrm>
            <a:off x="403122" y="449825"/>
            <a:ext cx="11385755" cy="5958349"/>
          </a:xfrm>
          <a:prstGeom prst="roundRect">
            <a:avLst>
              <a:gd name="adj" fmla="val 1568"/>
            </a:avLst>
          </a:prstGeom>
          <a:solidFill>
            <a:schemeClr val="bg1"/>
          </a:solidFill>
          <a:ln>
            <a:noFill/>
          </a:ln>
          <a:effectLst>
            <a:glow rad="228600">
              <a:srgbClr val="02615A">
                <a:alpha val="3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6"/>
          <p:cNvGrpSpPr/>
          <p:nvPr/>
        </p:nvGrpSpPr>
        <p:grpSpPr>
          <a:xfrm>
            <a:off x="4476985" y="2714351"/>
            <a:ext cx="4556948" cy="1008189"/>
            <a:chOff x="4476985" y="2703555"/>
            <a:chExt cx="4556948" cy="1008189"/>
          </a:xfrm>
        </p:grpSpPr>
        <p:sp>
          <p:nvSpPr>
            <p:cNvPr id="8" name="文本框 7"/>
            <p:cNvSpPr txBox="1"/>
            <p:nvPr/>
          </p:nvSpPr>
          <p:spPr>
            <a:xfrm>
              <a:off x="4476985" y="2703555"/>
              <a:ext cx="4556948" cy="92333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dist"/>
              <a:r>
                <a:rPr lang="zh-CN" altLang="en-US" sz="5400" b="1" dirty="0">
                  <a:solidFill>
                    <a:srgbClr val="1C4885"/>
                  </a:solidFill>
                  <a:latin typeface="微软雅黑" panose="020B0503020204020204" pitchFamily="34" charset="-122"/>
                </a:rPr>
                <a:t>研究内容</a:t>
              </a:r>
            </a:p>
          </p:txBody>
        </p:sp>
        <p:cxnSp>
          <p:nvCxnSpPr>
            <p:cNvPr id="9" name="直接连接符 8"/>
            <p:cNvCxnSpPr/>
            <p:nvPr/>
          </p:nvCxnSpPr>
          <p:spPr>
            <a:xfrm>
              <a:off x="4604288" y="3711744"/>
              <a:ext cx="4294179" cy="0"/>
            </a:xfrm>
            <a:prstGeom prst="line">
              <a:avLst/>
            </a:prstGeom>
            <a:ln w="254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6" name="组合 85"/>
          <p:cNvGrpSpPr/>
          <p:nvPr/>
        </p:nvGrpSpPr>
        <p:grpSpPr>
          <a:xfrm>
            <a:off x="10581005" y="789940"/>
            <a:ext cx="766445" cy="770255"/>
            <a:chOff x="8754" y="785"/>
            <a:chExt cx="1958" cy="1968"/>
          </a:xfrm>
        </p:grpSpPr>
        <p:sp>
          <p:nvSpPr>
            <p:cNvPr id="2" name="íṡḷîḍê"/>
            <p:cNvSpPr/>
            <p:nvPr/>
          </p:nvSpPr>
          <p:spPr bwMode="auto">
            <a:xfrm>
              <a:off x="9285" y="1408"/>
              <a:ext cx="897" cy="828"/>
            </a:xfrm>
            <a:custGeom>
              <a:avLst/>
              <a:gdLst>
                <a:gd name="T0" fmla="*/ 154 w 159"/>
                <a:gd name="T1" fmla="*/ 43 h 146"/>
                <a:gd name="T2" fmla="*/ 133 w 159"/>
                <a:gd name="T3" fmla="*/ 41 h 146"/>
                <a:gd name="T4" fmla="*/ 159 w 159"/>
                <a:gd name="T5" fmla="*/ 25 h 146"/>
                <a:gd name="T6" fmla="*/ 133 w 159"/>
                <a:gd name="T7" fmla="*/ 24 h 146"/>
                <a:gd name="T8" fmla="*/ 97 w 159"/>
                <a:gd name="T9" fmla="*/ 38 h 146"/>
                <a:gd name="T10" fmla="*/ 106 w 159"/>
                <a:gd name="T11" fmla="*/ 24 h 146"/>
                <a:gd name="T12" fmla="*/ 72 w 159"/>
                <a:gd name="T13" fmla="*/ 34 h 146"/>
                <a:gd name="T14" fmla="*/ 66 w 159"/>
                <a:gd name="T15" fmla="*/ 36 h 146"/>
                <a:gd name="T16" fmla="*/ 0 w 159"/>
                <a:gd name="T17" fmla="*/ 23 h 146"/>
                <a:gd name="T18" fmla="*/ 28 w 159"/>
                <a:gd name="T19" fmla="*/ 34 h 146"/>
                <a:gd name="T20" fmla="*/ 30 w 159"/>
                <a:gd name="T21" fmla="*/ 41 h 146"/>
                <a:gd name="T22" fmla="*/ 11 w 159"/>
                <a:gd name="T23" fmla="*/ 40 h 146"/>
                <a:gd name="T24" fmla="*/ 41 w 159"/>
                <a:gd name="T25" fmla="*/ 60 h 146"/>
                <a:gd name="T26" fmla="*/ 24 w 159"/>
                <a:gd name="T27" fmla="*/ 60 h 146"/>
                <a:gd name="T28" fmla="*/ 46 w 159"/>
                <a:gd name="T29" fmla="*/ 79 h 146"/>
                <a:gd name="T30" fmla="*/ 35 w 159"/>
                <a:gd name="T31" fmla="*/ 78 h 146"/>
                <a:gd name="T32" fmla="*/ 54 w 159"/>
                <a:gd name="T33" fmla="*/ 92 h 146"/>
                <a:gd name="T34" fmla="*/ 54 w 159"/>
                <a:gd name="T35" fmla="*/ 96 h 146"/>
                <a:gd name="T36" fmla="*/ 46 w 159"/>
                <a:gd name="T37" fmla="*/ 96 h 146"/>
                <a:gd name="T38" fmla="*/ 64 w 159"/>
                <a:gd name="T39" fmla="*/ 108 h 146"/>
                <a:gd name="T40" fmla="*/ 64 w 159"/>
                <a:gd name="T41" fmla="*/ 114 h 146"/>
                <a:gd name="T42" fmla="*/ 60 w 159"/>
                <a:gd name="T43" fmla="*/ 115 h 146"/>
                <a:gd name="T44" fmla="*/ 81 w 159"/>
                <a:gd name="T45" fmla="*/ 146 h 146"/>
                <a:gd name="T46" fmla="*/ 103 w 159"/>
                <a:gd name="T47" fmla="*/ 117 h 146"/>
                <a:gd name="T48" fmla="*/ 98 w 159"/>
                <a:gd name="T49" fmla="*/ 114 h 146"/>
                <a:gd name="T50" fmla="*/ 99 w 159"/>
                <a:gd name="T51" fmla="*/ 107 h 146"/>
                <a:gd name="T52" fmla="*/ 115 w 159"/>
                <a:gd name="T53" fmla="*/ 97 h 146"/>
                <a:gd name="T54" fmla="*/ 112 w 159"/>
                <a:gd name="T55" fmla="*/ 92 h 146"/>
                <a:gd name="T56" fmla="*/ 131 w 159"/>
                <a:gd name="T57" fmla="*/ 79 h 146"/>
                <a:gd name="T58" fmla="*/ 119 w 159"/>
                <a:gd name="T59" fmla="*/ 79 h 146"/>
                <a:gd name="T60" fmla="*/ 117 w 159"/>
                <a:gd name="T61" fmla="*/ 75 h 146"/>
                <a:gd name="T62" fmla="*/ 141 w 159"/>
                <a:gd name="T63" fmla="*/ 59 h 146"/>
                <a:gd name="T64" fmla="*/ 125 w 159"/>
                <a:gd name="T65" fmla="*/ 58 h 146"/>
                <a:gd name="T66" fmla="*/ 124 w 159"/>
                <a:gd name="T67" fmla="*/ 54 h 146"/>
                <a:gd name="T68" fmla="*/ 154 w 159"/>
                <a:gd name="T69" fmla="*/ 4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59" h="146">
                  <a:moveTo>
                    <a:pt x="154" y="43"/>
                  </a:moveTo>
                  <a:cubicBezTo>
                    <a:pt x="133" y="41"/>
                    <a:pt x="133" y="41"/>
                    <a:pt x="133" y="41"/>
                  </a:cubicBezTo>
                  <a:cubicBezTo>
                    <a:pt x="137" y="34"/>
                    <a:pt x="155" y="37"/>
                    <a:pt x="159" y="25"/>
                  </a:cubicBezTo>
                  <a:cubicBezTo>
                    <a:pt x="133" y="24"/>
                    <a:pt x="133" y="24"/>
                    <a:pt x="133" y="24"/>
                  </a:cubicBezTo>
                  <a:cubicBezTo>
                    <a:pt x="114" y="21"/>
                    <a:pt x="107" y="39"/>
                    <a:pt x="97" y="38"/>
                  </a:cubicBezTo>
                  <a:cubicBezTo>
                    <a:pt x="88" y="29"/>
                    <a:pt x="100" y="28"/>
                    <a:pt x="106" y="24"/>
                  </a:cubicBezTo>
                  <a:cubicBezTo>
                    <a:pt x="80" y="0"/>
                    <a:pt x="72" y="32"/>
                    <a:pt x="72" y="34"/>
                  </a:cubicBezTo>
                  <a:cubicBezTo>
                    <a:pt x="71" y="37"/>
                    <a:pt x="68" y="38"/>
                    <a:pt x="66" y="36"/>
                  </a:cubicBezTo>
                  <a:cubicBezTo>
                    <a:pt x="58" y="12"/>
                    <a:pt x="33" y="22"/>
                    <a:pt x="0" y="23"/>
                  </a:cubicBezTo>
                  <a:cubicBezTo>
                    <a:pt x="8" y="31"/>
                    <a:pt x="17" y="32"/>
                    <a:pt x="28" y="34"/>
                  </a:cubicBezTo>
                  <a:cubicBezTo>
                    <a:pt x="30" y="36"/>
                    <a:pt x="32" y="38"/>
                    <a:pt x="30" y="41"/>
                  </a:cubicBezTo>
                  <a:cubicBezTo>
                    <a:pt x="11" y="40"/>
                    <a:pt x="11" y="40"/>
                    <a:pt x="11" y="40"/>
                  </a:cubicBezTo>
                  <a:cubicBezTo>
                    <a:pt x="19" y="58"/>
                    <a:pt x="35" y="49"/>
                    <a:pt x="41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5" y="75"/>
                    <a:pt x="41" y="68"/>
                    <a:pt x="46" y="79"/>
                  </a:cubicBezTo>
                  <a:cubicBezTo>
                    <a:pt x="35" y="78"/>
                    <a:pt x="35" y="78"/>
                    <a:pt x="35" y="78"/>
                  </a:cubicBezTo>
                  <a:cubicBezTo>
                    <a:pt x="40" y="90"/>
                    <a:pt x="48" y="91"/>
                    <a:pt x="54" y="92"/>
                  </a:cubicBezTo>
                  <a:cubicBezTo>
                    <a:pt x="54" y="96"/>
                    <a:pt x="54" y="96"/>
                    <a:pt x="54" y="96"/>
                  </a:cubicBezTo>
                  <a:cubicBezTo>
                    <a:pt x="46" y="96"/>
                    <a:pt x="46" y="96"/>
                    <a:pt x="46" y="96"/>
                  </a:cubicBezTo>
                  <a:cubicBezTo>
                    <a:pt x="46" y="104"/>
                    <a:pt x="57" y="109"/>
                    <a:pt x="64" y="108"/>
                  </a:cubicBezTo>
                  <a:cubicBezTo>
                    <a:pt x="64" y="114"/>
                    <a:pt x="64" y="114"/>
                    <a:pt x="64" y="114"/>
                  </a:cubicBezTo>
                  <a:cubicBezTo>
                    <a:pt x="60" y="115"/>
                    <a:pt x="60" y="115"/>
                    <a:pt x="60" y="115"/>
                  </a:cubicBezTo>
                  <a:cubicBezTo>
                    <a:pt x="81" y="146"/>
                    <a:pt x="81" y="146"/>
                    <a:pt x="81" y="146"/>
                  </a:cubicBezTo>
                  <a:cubicBezTo>
                    <a:pt x="103" y="117"/>
                    <a:pt x="103" y="117"/>
                    <a:pt x="103" y="117"/>
                  </a:cubicBezTo>
                  <a:cubicBezTo>
                    <a:pt x="98" y="114"/>
                    <a:pt x="98" y="114"/>
                    <a:pt x="98" y="114"/>
                  </a:cubicBezTo>
                  <a:cubicBezTo>
                    <a:pt x="99" y="107"/>
                    <a:pt x="99" y="107"/>
                    <a:pt x="99" y="107"/>
                  </a:cubicBezTo>
                  <a:cubicBezTo>
                    <a:pt x="105" y="108"/>
                    <a:pt x="111" y="106"/>
                    <a:pt x="115" y="97"/>
                  </a:cubicBezTo>
                  <a:cubicBezTo>
                    <a:pt x="114" y="95"/>
                    <a:pt x="99" y="99"/>
                    <a:pt x="112" y="92"/>
                  </a:cubicBezTo>
                  <a:cubicBezTo>
                    <a:pt x="120" y="91"/>
                    <a:pt x="125" y="85"/>
                    <a:pt x="131" y="79"/>
                  </a:cubicBezTo>
                  <a:cubicBezTo>
                    <a:pt x="119" y="79"/>
                    <a:pt x="119" y="79"/>
                    <a:pt x="119" y="79"/>
                  </a:cubicBezTo>
                  <a:cubicBezTo>
                    <a:pt x="117" y="78"/>
                    <a:pt x="116" y="76"/>
                    <a:pt x="117" y="75"/>
                  </a:cubicBezTo>
                  <a:cubicBezTo>
                    <a:pt x="125" y="74"/>
                    <a:pt x="137" y="70"/>
                    <a:pt x="141" y="59"/>
                  </a:cubicBezTo>
                  <a:cubicBezTo>
                    <a:pt x="125" y="58"/>
                    <a:pt x="125" y="58"/>
                    <a:pt x="125" y="58"/>
                  </a:cubicBezTo>
                  <a:cubicBezTo>
                    <a:pt x="122" y="57"/>
                    <a:pt x="123" y="55"/>
                    <a:pt x="124" y="54"/>
                  </a:cubicBezTo>
                  <a:cubicBezTo>
                    <a:pt x="134" y="54"/>
                    <a:pt x="145" y="50"/>
                    <a:pt x="154" y="43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3" name="íŝḻiḍè"/>
            <p:cNvSpPr/>
            <p:nvPr/>
          </p:nvSpPr>
          <p:spPr bwMode="auto">
            <a:xfrm>
              <a:off x="8856" y="1941"/>
              <a:ext cx="231" cy="183"/>
            </a:xfrm>
            <a:custGeom>
              <a:avLst/>
              <a:gdLst>
                <a:gd name="T0" fmla="*/ 6 w 41"/>
                <a:gd name="T1" fmla="*/ 15 h 32"/>
                <a:gd name="T2" fmla="*/ 9 w 41"/>
                <a:gd name="T3" fmla="*/ 16 h 32"/>
                <a:gd name="T4" fmla="*/ 37 w 41"/>
                <a:gd name="T5" fmla="*/ 18 h 32"/>
                <a:gd name="T6" fmla="*/ 41 w 41"/>
                <a:gd name="T7" fmla="*/ 16 h 32"/>
                <a:gd name="T8" fmla="*/ 32 w 41"/>
                <a:gd name="T9" fmla="*/ 0 h 32"/>
                <a:gd name="T10" fmla="*/ 28 w 41"/>
                <a:gd name="T11" fmla="*/ 1 h 32"/>
                <a:gd name="T12" fmla="*/ 35 w 41"/>
                <a:gd name="T13" fmla="*/ 14 h 32"/>
                <a:gd name="T14" fmla="*/ 30 w 41"/>
                <a:gd name="T15" fmla="*/ 13 h 32"/>
                <a:gd name="T16" fmla="*/ 4 w 41"/>
                <a:gd name="T17" fmla="*/ 12 h 32"/>
                <a:gd name="T18" fmla="*/ 0 w 41"/>
                <a:gd name="T19" fmla="*/ 14 h 32"/>
                <a:gd name="T20" fmla="*/ 10 w 41"/>
                <a:gd name="T21" fmla="*/ 32 h 32"/>
                <a:gd name="T22" fmla="*/ 14 w 41"/>
                <a:gd name="T23" fmla="*/ 30 h 32"/>
                <a:gd name="T24" fmla="*/ 6 w 41"/>
                <a:gd name="T25" fmla="*/ 15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" h="32">
                  <a:moveTo>
                    <a:pt x="6" y="15"/>
                  </a:moveTo>
                  <a:cubicBezTo>
                    <a:pt x="9" y="16"/>
                    <a:pt x="9" y="16"/>
                    <a:pt x="9" y="16"/>
                  </a:cubicBezTo>
                  <a:cubicBezTo>
                    <a:pt x="37" y="18"/>
                    <a:pt x="37" y="18"/>
                    <a:pt x="37" y="18"/>
                  </a:cubicBezTo>
                  <a:cubicBezTo>
                    <a:pt x="41" y="16"/>
                    <a:pt x="41" y="16"/>
                    <a:pt x="41" y="16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28" y="1"/>
                    <a:pt x="28" y="1"/>
                    <a:pt x="28" y="1"/>
                  </a:cubicBezTo>
                  <a:cubicBezTo>
                    <a:pt x="35" y="14"/>
                    <a:pt x="35" y="14"/>
                    <a:pt x="35" y="14"/>
                  </a:cubicBezTo>
                  <a:cubicBezTo>
                    <a:pt x="34" y="14"/>
                    <a:pt x="32" y="14"/>
                    <a:pt x="30" y="13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4" y="30"/>
                    <a:pt x="14" y="30"/>
                    <a:pt x="14" y="30"/>
                  </a:cubicBezTo>
                  <a:lnTo>
                    <a:pt x="6" y="15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11" name="îS1iďê"/>
            <p:cNvSpPr/>
            <p:nvPr/>
          </p:nvSpPr>
          <p:spPr bwMode="auto">
            <a:xfrm>
              <a:off x="8918" y="2054"/>
              <a:ext cx="226" cy="176"/>
            </a:xfrm>
            <a:custGeom>
              <a:avLst/>
              <a:gdLst>
                <a:gd name="T0" fmla="*/ 128 w 131"/>
                <a:gd name="T1" fmla="*/ 46 h 102"/>
                <a:gd name="T2" fmla="*/ 85 w 131"/>
                <a:gd name="T3" fmla="*/ 66 h 102"/>
                <a:gd name="T4" fmla="*/ 66 w 131"/>
                <a:gd name="T5" fmla="*/ 30 h 102"/>
                <a:gd name="T6" fmla="*/ 108 w 131"/>
                <a:gd name="T7" fmla="*/ 10 h 102"/>
                <a:gd name="T8" fmla="*/ 105 w 131"/>
                <a:gd name="T9" fmla="*/ 0 h 102"/>
                <a:gd name="T10" fmla="*/ 0 w 131"/>
                <a:gd name="T11" fmla="*/ 46 h 102"/>
                <a:gd name="T12" fmla="*/ 7 w 131"/>
                <a:gd name="T13" fmla="*/ 56 h 102"/>
                <a:gd name="T14" fmla="*/ 56 w 131"/>
                <a:gd name="T15" fmla="*/ 33 h 102"/>
                <a:gd name="T16" fmla="*/ 72 w 131"/>
                <a:gd name="T17" fmla="*/ 73 h 102"/>
                <a:gd name="T18" fmla="*/ 23 w 131"/>
                <a:gd name="T19" fmla="*/ 92 h 102"/>
                <a:gd name="T20" fmla="*/ 30 w 131"/>
                <a:gd name="T21" fmla="*/ 102 h 102"/>
                <a:gd name="T22" fmla="*/ 131 w 131"/>
                <a:gd name="T23" fmla="*/ 56 h 102"/>
                <a:gd name="T24" fmla="*/ 128 w 131"/>
                <a:gd name="T25" fmla="*/ 46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1" h="102">
                  <a:moveTo>
                    <a:pt x="128" y="46"/>
                  </a:moveTo>
                  <a:lnTo>
                    <a:pt x="85" y="66"/>
                  </a:lnTo>
                  <a:lnTo>
                    <a:pt x="66" y="30"/>
                  </a:lnTo>
                  <a:lnTo>
                    <a:pt x="108" y="10"/>
                  </a:lnTo>
                  <a:lnTo>
                    <a:pt x="105" y="0"/>
                  </a:lnTo>
                  <a:lnTo>
                    <a:pt x="0" y="46"/>
                  </a:lnTo>
                  <a:lnTo>
                    <a:pt x="7" y="56"/>
                  </a:lnTo>
                  <a:lnTo>
                    <a:pt x="56" y="33"/>
                  </a:lnTo>
                  <a:lnTo>
                    <a:pt x="72" y="73"/>
                  </a:lnTo>
                  <a:lnTo>
                    <a:pt x="23" y="92"/>
                  </a:lnTo>
                  <a:lnTo>
                    <a:pt x="30" y="102"/>
                  </a:lnTo>
                  <a:lnTo>
                    <a:pt x="131" y="56"/>
                  </a:lnTo>
                  <a:lnTo>
                    <a:pt x="128" y="46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13" name="i$ḷíḓe"/>
            <p:cNvSpPr/>
            <p:nvPr/>
          </p:nvSpPr>
          <p:spPr bwMode="auto">
            <a:xfrm>
              <a:off x="8980" y="2173"/>
              <a:ext cx="226" cy="176"/>
            </a:xfrm>
            <a:custGeom>
              <a:avLst/>
              <a:gdLst>
                <a:gd name="T0" fmla="*/ 72 w 131"/>
                <a:gd name="T1" fmla="*/ 76 h 102"/>
                <a:gd name="T2" fmla="*/ 85 w 131"/>
                <a:gd name="T3" fmla="*/ 69 h 102"/>
                <a:gd name="T4" fmla="*/ 66 w 131"/>
                <a:gd name="T5" fmla="*/ 30 h 102"/>
                <a:gd name="T6" fmla="*/ 98 w 131"/>
                <a:gd name="T7" fmla="*/ 17 h 102"/>
                <a:gd name="T8" fmla="*/ 118 w 131"/>
                <a:gd name="T9" fmla="*/ 56 h 102"/>
                <a:gd name="T10" fmla="*/ 131 w 131"/>
                <a:gd name="T11" fmla="*/ 53 h 102"/>
                <a:gd name="T12" fmla="*/ 105 w 131"/>
                <a:gd name="T13" fmla="*/ 0 h 102"/>
                <a:gd name="T14" fmla="*/ 0 w 131"/>
                <a:gd name="T15" fmla="*/ 50 h 102"/>
                <a:gd name="T16" fmla="*/ 30 w 131"/>
                <a:gd name="T17" fmla="*/ 102 h 102"/>
                <a:gd name="T18" fmla="*/ 39 w 131"/>
                <a:gd name="T19" fmla="*/ 96 h 102"/>
                <a:gd name="T20" fmla="*/ 20 w 131"/>
                <a:gd name="T21" fmla="*/ 53 h 102"/>
                <a:gd name="T22" fmla="*/ 52 w 131"/>
                <a:gd name="T23" fmla="*/ 36 h 102"/>
                <a:gd name="T24" fmla="*/ 72 w 131"/>
                <a:gd name="T25" fmla="*/ 76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1" h="102">
                  <a:moveTo>
                    <a:pt x="72" y="76"/>
                  </a:moveTo>
                  <a:lnTo>
                    <a:pt x="85" y="69"/>
                  </a:lnTo>
                  <a:lnTo>
                    <a:pt x="66" y="30"/>
                  </a:lnTo>
                  <a:lnTo>
                    <a:pt x="98" y="17"/>
                  </a:lnTo>
                  <a:lnTo>
                    <a:pt x="118" y="56"/>
                  </a:lnTo>
                  <a:lnTo>
                    <a:pt x="131" y="53"/>
                  </a:lnTo>
                  <a:lnTo>
                    <a:pt x="105" y="0"/>
                  </a:lnTo>
                  <a:lnTo>
                    <a:pt x="0" y="50"/>
                  </a:lnTo>
                  <a:lnTo>
                    <a:pt x="30" y="102"/>
                  </a:lnTo>
                  <a:lnTo>
                    <a:pt x="39" y="96"/>
                  </a:lnTo>
                  <a:lnTo>
                    <a:pt x="20" y="53"/>
                  </a:lnTo>
                  <a:lnTo>
                    <a:pt x="52" y="36"/>
                  </a:lnTo>
                  <a:lnTo>
                    <a:pt x="72" y="76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21" name="îş1íḍé"/>
            <p:cNvSpPr/>
            <p:nvPr/>
          </p:nvSpPr>
          <p:spPr bwMode="auto">
            <a:xfrm>
              <a:off x="9070" y="2292"/>
              <a:ext cx="181" cy="131"/>
            </a:xfrm>
            <a:custGeom>
              <a:avLst/>
              <a:gdLst>
                <a:gd name="T0" fmla="*/ 32 w 32"/>
                <a:gd name="T1" fmla="*/ 3 h 23"/>
                <a:gd name="T2" fmla="*/ 30 w 32"/>
                <a:gd name="T3" fmla="*/ 0 h 23"/>
                <a:gd name="T4" fmla="*/ 13 w 32"/>
                <a:gd name="T5" fmla="*/ 16 h 23"/>
                <a:gd name="T6" fmla="*/ 10 w 32"/>
                <a:gd name="T7" fmla="*/ 19 h 23"/>
                <a:gd name="T8" fmla="*/ 7 w 32"/>
                <a:gd name="T9" fmla="*/ 20 h 23"/>
                <a:gd name="T10" fmla="*/ 5 w 32"/>
                <a:gd name="T11" fmla="*/ 19 h 23"/>
                <a:gd name="T12" fmla="*/ 4 w 32"/>
                <a:gd name="T13" fmla="*/ 16 h 23"/>
                <a:gd name="T14" fmla="*/ 7 w 32"/>
                <a:gd name="T15" fmla="*/ 11 h 23"/>
                <a:gd name="T16" fmla="*/ 5 w 32"/>
                <a:gd name="T17" fmla="*/ 10 h 23"/>
                <a:gd name="T18" fmla="*/ 0 w 32"/>
                <a:gd name="T19" fmla="*/ 16 h 23"/>
                <a:gd name="T20" fmla="*/ 2 w 32"/>
                <a:gd name="T21" fmla="*/ 21 h 23"/>
                <a:gd name="T22" fmla="*/ 6 w 32"/>
                <a:gd name="T23" fmla="*/ 23 h 23"/>
                <a:gd name="T24" fmla="*/ 10 w 32"/>
                <a:gd name="T25" fmla="*/ 22 h 23"/>
                <a:gd name="T26" fmla="*/ 15 w 32"/>
                <a:gd name="T27" fmla="*/ 18 h 23"/>
                <a:gd name="T28" fmla="*/ 32 w 32"/>
                <a:gd name="T29" fmla="*/ 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2" h="23">
                  <a:moveTo>
                    <a:pt x="32" y="3"/>
                  </a:moveTo>
                  <a:cubicBezTo>
                    <a:pt x="30" y="0"/>
                    <a:pt x="30" y="0"/>
                    <a:pt x="30" y="0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1" y="18"/>
                    <a:pt x="10" y="19"/>
                    <a:pt x="10" y="19"/>
                  </a:cubicBezTo>
                  <a:cubicBezTo>
                    <a:pt x="9" y="19"/>
                    <a:pt x="8" y="20"/>
                    <a:pt x="7" y="20"/>
                  </a:cubicBezTo>
                  <a:cubicBezTo>
                    <a:pt x="6" y="20"/>
                    <a:pt x="6" y="19"/>
                    <a:pt x="5" y="19"/>
                  </a:cubicBezTo>
                  <a:cubicBezTo>
                    <a:pt x="4" y="18"/>
                    <a:pt x="4" y="17"/>
                    <a:pt x="4" y="16"/>
                  </a:cubicBezTo>
                  <a:cubicBezTo>
                    <a:pt x="4" y="15"/>
                    <a:pt x="6" y="13"/>
                    <a:pt x="7" y="11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2" y="12"/>
                    <a:pt x="1" y="14"/>
                    <a:pt x="0" y="16"/>
                  </a:cubicBezTo>
                  <a:cubicBezTo>
                    <a:pt x="0" y="18"/>
                    <a:pt x="1" y="20"/>
                    <a:pt x="2" y="21"/>
                  </a:cubicBezTo>
                  <a:cubicBezTo>
                    <a:pt x="3" y="22"/>
                    <a:pt x="4" y="23"/>
                    <a:pt x="6" y="23"/>
                  </a:cubicBezTo>
                  <a:cubicBezTo>
                    <a:pt x="7" y="23"/>
                    <a:pt x="9" y="23"/>
                    <a:pt x="10" y="22"/>
                  </a:cubicBezTo>
                  <a:cubicBezTo>
                    <a:pt x="12" y="22"/>
                    <a:pt x="13" y="20"/>
                    <a:pt x="15" y="18"/>
                  </a:cubicBezTo>
                  <a:lnTo>
                    <a:pt x="32" y="3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22" name="išḻïde"/>
            <p:cNvSpPr/>
            <p:nvPr/>
          </p:nvSpPr>
          <p:spPr bwMode="auto">
            <a:xfrm>
              <a:off x="9154" y="2322"/>
              <a:ext cx="148" cy="147"/>
            </a:xfrm>
            <a:custGeom>
              <a:avLst/>
              <a:gdLst>
                <a:gd name="T0" fmla="*/ 79 w 86"/>
                <a:gd name="T1" fmla="*/ 0 h 85"/>
                <a:gd name="T2" fmla="*/ 0 w 86"/>
                <a:gd name="T3" fmla="*/ 79 h 85"/>
                <a:gd name="T4" fmla="*/ 7 w 86"/>
                <a:gd name="T5" fmla="*/ 85 h 85"/>
                <a:gd name="T6" fmla="*/ 86 w 86"/>
                <a:gd name="T7" fmla="*/ 6 h 85"/>
                <a:gd name="T8" fmla="*/ 79 w 86"/>
                <a:gd name="T9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" h="85">
                  <a:moveTo>
                    <a:pt x="79" y="0"/>
                  </a:moveTo>
                  <a:lnTo>
                    <a:pt x="0" y="79"/>
                  </a:lnTo>
                  <a:lnTo>
                    <a:pt x="7" y="85"/>
                  </a:lnTo>
                  <a:lnTo>
                    <a:pt x="86" y="6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23" name="ís1ïḓè"/>
            <p:cNvSpPr/>
            <p:nvPr/>
          </p:nvSpPr>
          <p:spPr bwMode="auto">
            <a:xfrm>
              <a:off x="9184" y="2361"/>
              <a:ext cx="181" cy="198"/>
            </a:xfrm>
            <a:custGeom>
              <a:avLst/>
              <a:gdLst>
                <a:gd name="T0" fmla="*/ 29 w 32"/>
                <a:gd name="T1" fmla="*/ 0 h 35"/>
                <a:gd name="T2" fmla="*/ 0 w 32"/>
                <a:gd name="T3" fmla="*/ 21 h 35"/>
                <a:gd name="T4" fmla="*/ 3 w 32"/>
                <a:gd name="T5" fmla="*/ 23 h 35"/>
                <a:gd name="T6" fmla="*/ 12 w 32"/>
                <a:gd name="T7" fmla="*/ 17 h 35"/>
                <a:gd name="T8" fmla="*/ 20 w 32"/>
                <a:gd name="T9" fmla="*/ 23 h 35"/>
                <a:gd name="T10" fmla="*/ 16 w 32"/>
                <a:gd name="T11" fmla="*/ 33 h 35"/>
                <a:gd name="T12" fmla="*/ 19 w 32"/>
                <a:gd name="T13" fmla="*/ 35 h 35"/>
                <a:gd name="T14" fmla="*/ 32 w 32"/>
                <a:gd name="T15" fmla="*/ 3 h 35"/>
                <a:gd name="T16" fmla="*/ 29 w 32"/>
                <a:gd name="T17" fmla="*/ 0 h 35"/>
                <a:gd name="T18" fmla="*/ 25 w 32"/>
                <a:gd name="T19" fmla="*/ 11 h 35"/>
                <a:gd name="T20" fmla="*/ 22 w 32"/>
                <a:gd name="T21" fmla="*/ 20 h 35"/>
                <a:gd name="T22" fmla="*/ 15 w 32"/>
                <a:gd name="T23" fmla="*/ 15 h 35"/>
                <a:gd name="T24" fmla="*/ 23 w 32"/>
                <a:gd name="T25" fmla="*/ 8 h 35"/>
                <a:gd name="T26" fmla="*/ 28 w 32"/>
                <a:gd name="T27" fmla="*/ 4 h 35"/>
                <a:gd name="T28" fmla="*/ 25 w 32"/>
                <a:gd name="T29" fmla="*/ 11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2" h="35">
                  <a:moveTo>
                    <a:pt x="29" y="0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3" y="23"/>
                    <a:pt x="3" y="23"/>
                    <a:pt x="3" y="23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9" y="35"/>
                    <a:pt x="19" y="35"/>
                    <a:pt x="19" y="35"/>
                  </a:cubicBezTo>
                  <a:cubicBezTo>
                    <a:pt x="32" y="3"/>
                    <a:pt x="32" y="3"/>
                    <a:pt x="32" y="3"/>
                  </a:cubicBezTo>
                  <a:lnTo>
                    <a:pt x="29" y="0"/>
                  </a:lnTo>
                  <a:close/>
                  <a:moveTo>
                    <a:pt x="25" y="11"/>
                  </a:moveTo>
                  <a:cubicBezTo>
                    <a:pt x="22" y="20"/>
                    <a:pt x="22" y="20"/>
                    <a:pt x="22" y="20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5" y="7"/>
                    <a:pt x="27" y="6"/>
                    <a:pt x="28" y="4"/>
                  </a:cubicBezTo>
                  <a:cubicBezTo>
                    <a:pt x="28" y="6"/>
                    <a:pt x="27" y="8"/>
                    <a:pt x="25" y="11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24" name="ïṩlïďê"/>
            <p:cNvSpPr/>
            <p:nvPr/>
          </p:nvSpPr>
          <p:spPr bwMode="auto">
            <a:xfrm>
              <a:off x="9313" y="2394"/>
              <a:ext cx="198" cy="216"/>
            </a:xfrm>
            <a:custGeom>
              <a:avLst/>
              <a:gdLst>
                <a:gd name="T0" fmla="*/ 108 w 115"/>
                <a:gd name="T1" fmla="*/ 27 h 125"/>
                <a:gd name="T2" fmla="*/ 62 w 115"/>
                <a:gd name="T3" fmla="*/ 102 h 125"/>
                <a:gd name="T4" fmla="*/ 69 w 115"/>
                <a:gd name="T5" fmla="*/ 7 h 125"/>
                <a:gd name="T6" fmla="*/ 59 w 115"/>
                <a:gd name="T7" fmla="*/ 0 h 125"/>
                <a:gd name="T8" fmla="*/ 0 w 115"/>
                <a:gd name="T9" fmla="*/ 96 h 125"/>
                <a:gd name="T10" fmla="*/ 10 w 115"/>
                <a:gd name="T11" fmla="*/ 99 h 125"/>
                <a:gd name="T12" fmla="*/ 56 w 115"/>
                <a:gd name="T13" fmla="*/ 27 h 125"/>
                <a:gd name="T14" fmla="*/ 49 w 115"/>
                <a:gd name="T15" fmla="*/ 122 h 125"/>
                <a:gd name="T16" fmla="*/ 59 w 115"/>
                <a:gd name="T17" fmla="*/ 125 h 125"/>
                <a:gd name="T18" fmla="*/ 115 w 115"/>
                <a:gd name="T19" fmla="*/ 33 h 125"/>
                <a:gd name="T20" fmla="*/ 108 w 115"/>
                <a:gd name="T21" fmla="*/ 27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5" h="125">
                  <a:moveTo>
                    <a:pt x="108" y="27"/>
                  </a:moveTo>
                  <a:lnTo>
                    <a:pt x="62" y="102"/>
                  </a:lnTo>
                  <a:lnTo>
                    <a:pt x="69" y="7"/>
                  </a:lnTo>
                  <a:lnTo>
                    <a:pt x="59" y="0"/>
                  </a:lnTo>
                  <a:lnTo>
                    <a:pt x="0" y="96"/>
                  </a:lnTo>
                  <a:lnTo>
                    <a:pt x="10" y="99"/>
                  </a:lnTo>
                  <a:lnTo>
                    <a:pt x="56" y="27"/>
                  </a:lnTo>
                  <a:lnTo>
                    <a:pt x="49" y="122"/>
                  </a:lnTo>
                  <a:lnTo>
                    <a:pt x="59" y="125"/>
                  </a:lnTo>
                  <a:lnTo>
                    <a:pt x="115" y="33"/>
                  </a:lnTo>
                  <a:lnTo>
                    <a:pt x="108" y="27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25" name="íSliḋê"/>
            <p:cNvSpPr/>
            <p:nvPr/>
          </p:nvSpPr>
          <p:spPr bwMode="auto">
            <a:xfrm>
              <a:off x="9472" y="2458"/>
              <a:ext cx="140" cy="191"/>
            </a:xfrm>
            <a:custGeom>
              <a:avLst/>
              <a:gdLst>
                <a:gd name="T0" fmla="*/ 19 w 25"/>
                <a:gd name="T1" fmla="*/ 1 h 34"/>
                <a:gd name="T2" fmla="*/ 13 w 25"/>
                <a:gd name="T3" fmla="*/ 1 h 34"/>
                <a:gd name="T4" fmla="*/ 8 w 25"/>
                <a:gd name="T5" fmla="*/ 5 h 34"/>
                <a:gd name="T6" fmla="*/ 3 w 25"/>
                <a:gd name="T7" fmla="*/ 13 h 34"/>
                <a:gd name="T8" fmla="*/ 1 w 25"/>
                <a:gd name="T9" fmla="*/ 22 h 34"/>
                <a:gd name="T10" fmla="*/ 2 w 25"/>
                <a:gd name="T11" fmla="*/ 29 h 34"/>
                <a:gd name="T12" fmla="*/ 6 w 25"/>
                <a:gd name="T13" fmla="*/ 33 h 34"/>
                <a:gd name="T14" fmla="*/ 11 w 25"/>
                <a:gd name="T15" fmla="*/ 33 h 34"/>
                <a:gd name="T16" fmla="*/ 17 w 25"/>
                <a:gd name="T17" fmla="*/ 31 h 34"/>
                <a:gd name="T18" fmla="*/ 21 w 25"/>
                <a:gd name="T19" fmla="*/ 20 h 34"/>
                <a:gd name="T20" fmla="*/ 13 w 25"/>
                <a:gd name="T21" fmla="*/ 17 h 34"/>
                <a:gd name="T22" fmla="*/ 11 w 25"/>
                <a:gd name="T23" fmla="*/ 20 h 34"/>
                <a:gd name="T24" fmla="*/ 17 w 25"/>
                <a:gd name="T25" fmla="*/ 22 h 34"/>
                <a:gd name="T26" fmla="*/ 15 w 25"/>
                <a:gd name="T27" fmla="*/ 28 h 34"/>
                <a:gd name="T28" fmla="*/ 12 w 25"/>
                <a:gd name="T29" fmla="*/ 29 h 34"/>
                <a:gd name="T30" fmla="*/ 8 w 25"/>
                <a:gd name="T31" fmla="*/ 29 h 34"/>
                <a:gd name="T32" fmla="*/ 5 w 25"/>
                <a:gd name="T33" fmla="*/ 26 h 34"/>
                <a:gd name="T34" fmla="*/ 4 w 25"/>
                <a:gd name="T35" fmla="*/ 21 h 34"/>
                <a:gd name="T36" fmla="*/ 6 w 25"/>
                <a:gd name="T37" fmla="*/ 14 h 34"/>
                <a:gd name="T38" fmla="*/ 9 w 25"/>
                <a:gd name="T39" fmla="*/ 8 h 34"/>
                <a:gd name="T40" fmla="*/ 11 w 25"/>
                <a:gd name="T41" fmla="*/ 5 h 34"/>
                <a:gd name="T42" fmla="*/ 15 w 25"/>
                <a:gd name="T43" fmla="*/ 4 h 34"/>
                <a:gd name="T44" fmla="*/ 18 w 25"/>
                <a:gd name="T45" fmla="*/ 4 h 34"/>
                <a:gd name="T46" fmla="*/ 20 w 25"/>
                <a:gd name="T47" fmla="*/ 6 h 34"/>
                <a:gd name="T48" fmla="*/ 21 w 25"/>
                <a:gd name="T49" fmla="*/ 9 h 34"/>
                <a:gd name="T50" fmla="*/ 21 w 25"/>
                <a:gd name="T51" fmla="*/ 13 h 34"/>
                <a:gd name="T52" fmla="*/ 24 w 25"/>
                <a:gd name="T53" fmla="*/ 13 h 34"/>
                <a:gd name="T54" fmla="*/ 24 w 25"/>
                <a:gd name="T55" fmla="*/ 7 h 34"/>
                <a:gd name="T56" fmla="*/ 23 w 25"/>
                <a:gd name="T57" fmla="*/ 3 h 34"/>
                <a:gd name="T58" fmla="*/ 19 w 25"/>
                <a:gd name="T59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5" h="34">
                  <a:moveTo>
                    <a:pt x="19" y="1"/>
                  </a:moveTo>
                  <a:cubicBezTo>
                    <a:pt x="18" y="0"/>
                    <a:pt x="15" y="0"/>
                    <a:pt x="13" y="1"/>
                  </a:cubicBezTo>
                  <a:cubicBezTo>
                    <a:pt x="11" y="1"/>
                    <a:pt x="9" y="3"/>
                    <a:pt x="8" y="5"/>
                  </a:cubicBezTo>
                  <a:cubicBezTo>
                    <a:pt x="6" y="7"/>
                    <a:pt x="4" y="10"/>
                    <a:pt x="3" y="13"/>
                  </a:cubicBezTo>
                  <a:cubicBezTo>
                    <a:pt x="2" y="16"/>
                    <a:pt x="1" y="19"/>
                    <a:pt x="1" y="22"/>
                  </a:cubicBezTo>
                  <a:cubicBezTo>
                    <a:pt x="0" y="25"/>
                    <a:pt x="1" y="27"/>
                    <a:pt x="2" y="29"/>
                  </a:cubicBezTo>
                  <a:cubicBezTo>
                    <a:pt x="3" y="31"/>
                    <a:pt x="4" y="32"/>
                    <a:pt x="6" y="33"/>
                  </a:cubicBezTo>
                  <a:cubicBezTo>
                    <a:pt x="8" y="34"/>
                    <a:pt x="9" y="34"/>
                    <a:pt x="11" y="33"/>
                  </a:cubicBezTo>
                  <a:cubicBezTo>
                    <a:pt x="13" y="33"/>
                    <a:pt x="15" y="32"/>
                    <a:pt x="17" y="31"/>
                  </a:cubicBezTo>
                  <a:cubicBezTo>
                    <a:pt x="21" y="20"/>
                    <a:pt x="21" y="20"/>
                    <a:pt x="21" y="20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4" y="29"/>
                    <a:pt x="13" y="29"/>
                    <a:pt x="12" y="29"/>
                  </a:cubicBezTo>
                  <a:cubicBezTo>
                    <a:pt x="10" y="30"/>
                    <a:pt x="9" y="30"/>
                    <a:pt x="8" y="29"/>
                  </a:cubicBezTo>
                  <a:cubicBezTo>
                    <a:pt x="6" y="29"/>
                    <a:pt x="5" y="28"/>
                    <a:pt x="5" y="26"/>
                  </a:cubicBezTo>
                  <a:cubicBezTo>
                    <a:pt x="4" y="25"/>
                    <a:pt x="3" y="23"/>
                    <a:pt x="4" y="21"/>
                  </a:cubicBezTo>
                  <a:cubicBezTo>
                    <a:pt x="4" y="19"/>
                    <a:pt x="4" y="17"/>
                    <a:pt x="6" y="14"/>
                  </a:cubicBezTo>
                  <a:cubicBezTo>
                    <a:pt x="7" y="12"/>
                    <a:pt x="8" y="10"/>
                    <a:pt x="9" y="8"/>
                  </a:cubicBezTo>
                  <a:cubicBezTo>
                    <a:pt x="10" y="7"/>
                    <a:pt x="11" y="6"/>
                    <a:pt x="11" y="5"/>
                  </a:cubicBezTo>
                  <a:cubicBezTo>
                    <a:pt x="12" y="5"/>
                    <a:pt x="13" y="4"/>
                    <a:pt x="15" y="4"/>
                  </a:cubicBezTo>
                  <a:cubicBezTo>
                    <a:pt x="16" y="4"/>
                    <a:pt x="17" y="4"/>
                    <a:pt x="18" y="4"/>
                  </a:cubicBezTo>
                  <a:cubicBezTo>
                    <a:pt x="19" y="5"/>
                    <a:pt x="20" y="5"/>
                    <a:pt x="20" y="6"/>
                  </a:cubicBezTo>
                  <a:cubicBezTo>
                    <a:pt x="21" y="7"/>
                    <a:pt x="21" y="8"/>
                    <a:pt x="21" y="9"/>
                  </a:cubicBezTo>
                  <a:cubicBezTo>
                    <a:pt x="22" y="10"/>
                    <a:pt x="21" y="11"/>
                    <a:pt x="21" y="13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4" y="11"/>
                    <a:pt x="25" y="9"/>
                    <a:pt x="24" y="7"/>
                  </a:cubicBezTo>
                  <a:cubicBezTo>
                    <a:pt x="24" y="6"/>
                    <a:pt x="24" y="4"/>
                    <a:pt x="23" y="3"/>
                  </a:cubicBezTo>
                  <a:cubicBezTo>
                    <a:pt x="22" y="2"/>
                    <a:pt x="21" y="1"/>
                    <a:pt x="19" y="1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26" name="ísļîdè"/>
            <p:cNvSpPr/>
            <p:nvPr/>
          </p:nvSpPr>
          <p:spPr bwMode="auto">
            <a:xfrm>
              <a:off x="9686" y="2463"/>
              <a:ext cx="112" cy="193"/>
            </a:xfrm>
            <a:custGeom>
              <a:avLst/>
              <a:gdLst>
                <a:gd name="T0" fmla="*/ 17 w 20"/>
                <a:gd name="T1" fmla="*/ 19 h 34"/>
                <a:gd name="T2" fmla="*/ 15 w 20"/>
                <a:gd name="T3" fmla="*/ 27 h 34"/>
                <a:gd name="T4" fmla="*/ 10 w 20"/>
                <a:gd name="T5" fmla="*/ 30 h 34"/>
                <a:gd name="T6" fmla="*/ 7 w 20"/>
                <a:gd name="T7" fmla="*/ 29 h 34"/>
                <a:gd name="T8" fmla="*/ 4 w 20"/>
                <a:gd name="T9" fmla="*/ 25 h 34"/>
                <a:gd name="T10" fmla="*/ 4 w 20"/>
                <a:gd name="T11" fmla="*/ 19 h 34"/>
                <a:gd name="T12" fmla="*/ 4 w 20"/>
                <a:gd name="T13" fmla="*/ 0 h 34"/>
                <a:gd name="T14" fmla="*/ 0 w 20"/>
                <a:gd name="T15" fmla="*/ 0 h 34"/>
                <a:gd name="T16" fmla="*/ 0 w 20"/>
                <a:gd name="T17" fmla="*/ 19 h 34"/>
                <a:gd name="T18" fmla="*/ 1 w 20"/>
                <a:gd name="T19" fmla="*/ 27 h 34"/>
                <a:gd name="T20" fmla="*/ 5 w 20"/>
                <a:gd name="T21" fmla="*/ 32 h 34"/>
                <a:gd name="T22" fmla="*/ 10 w 20"/>
                <a:gd name="T23" fmla="*/ 34 h 34"/>
                <a:gd name="T24" fmla="*/ 16 w 20"/>
                <a:gd name="T25" fmla="*/ 32 h 34"/>
                <a:gd name="T26" fmla="*/ 19 w 20"/>
                <a:gd name="T27" fmla="*/ 27 h 34"/>
                <a:gd name="T28" fmla="*/ 20 w 20"/>
                <a:gd name="T29" fmla="*/ 19 h 34"/>
                <a:gd name="T30" fmla="*/ 20 w 20"/>
                <a:gd name="T31" fmla="*/ 0 h 34"/>
                <a:gd name="T32" fmla="*/ 17 w 20"/>
                <a:gd name="T33" fmla="*/ 0 h 34"/>
                <a:gd name="T34" fmla="*/ 17 w 20"/>
                <a:gd name="T35" fmla="*/ 19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0" h="34">
                  <a:moveTo>
                    <a:pt x="17" y="19"/>
                  </a:moveTo>
                  <a:cubicBezTo>
                    <a:pt x="17" y="23"/>
                    <a:pt x="16" y="26"/>
                    <a:pt x="15" y="27"/>
                  </a:cubicBezTo>
                  <a:cubicBezTo>
                    <a:pt x="14" y="29"/>
                    <a:pt x="13" y="30"/>
                    <a:pt x="10" y="30"/>
                  </a:cubicBezTo>
                  <a:cubicBezTo>
                    <a:pt x="9" y="30"/>
                    <a:pt x="8" y="29"/>
                    <a:pt x="7" y="29"/>
                  </a:cubicBezTo>
                  <a:cubicBezTo>
                    <a:pt x="6" y="28"/>
                    <a:pt x="5" y="27"/>
                    <a:pt x="4" y="25"/>
                  </a:cubicBezTo>
                  <a:cubicBezTo>
                    <a:pt x="4" y="24"/>
                    <a:pt x="4" y="22"/>
                    <a:pt x="4" y="19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3"/>
                    <a:pt x="1" y="25"/>
                    <a:pt x="1" y="27"/>
                  </a:cubicBezTo>
                  <a:cubicBezTo>
                    <a:pt x="2" y="29"/>
                    <a:pt x="3" y="31"/>
                    <a:pt x="5" y="32"/>
                  </a:cubicBezTo>
                  <a:cubicBezTo>
                    <a:pt x="6" y="33"/>
                    <a:pt x="8" y="34"/>
                    <a:pt x="10" y="34"/>
                  </a:cubicBezTo>
                  <a:cubicBezTo>
                    <a:pt x="13" y="34"/>
                    <a:pt x="15" y="33"/>
                    <a:pt x="16" y="32"/>
                  </a:cubicBezTo>
                  <a:cubicBezTo>
                    <a:pt x="18" y="31"/>
                    <a:pt x="19" y="29"/>
                    <a:pt x="19" y="27"/>
                  </a:cubicBezTo>
                  <a:cubicBezTo>
                    <a:pt x="20" y="25"/>
                    <a:pt x="20" y="22"/>
                    <a:pt x="20" y="19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17" y="0"/>
                    <a:pt x="17" y="0"/>
                    <a:pt x="17" y="0"/>
                  </a:cubicBezTo>
                  <a:lnTo>
                    <a:pt x="17" y="19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27" name="îSlíḋé"/>
            <p:cNvSpPr/>
            <p:nvPr/>
          </p:nvSpPr>
          <p:spPr bwMode="auto">
            <a:xfrm>
              <a:off x="9815" y="2446"/>
              <a:ext cx="136" cy="198"/>
            </a:xfrm>
            <a:custGeom>
              <a:avLst/>
              <a:gdLst>
                <a:gd name="T0" fmla="*/ 53 w 79"/>
                <a:gd name="T1" fmla="*/ 0 h 115"/>
                <a:gd name="T2" fmla="*/ 62 w 79"/>
                <a:gd name="T3" fmla="*/ 86 h 115"/>
                <a:gd name="T4" fmla="*/ 10 w 79"/>
                <a:gd name="T5" fmla="*/ 3 h 115"/>
                <a:gd name="T6" fmla="*/ 0 w 79"/>
                <a:gd name="T7" fmla="*/ 7 h 115"/>
                <a:gd name="T8" fmla="*/ 13 w 79"/>
                <a:gd name="T9" fmla="*/ 115 h 115"/>
                <a:gd name="T10" fmla="*/ 23 w 79"/>
                <a:gd name="T11" fmla="*/ 115 h 115"/>
                <a:gd name="T12" fmla="*/ 13 w 79"/>
                <a:gd name="T13" fmla="*/ 30 h 115"/>
                <a:gd name="T14" fmla="*/ 66 w 79"/>
                <a:gd name="T15" fmla="*/ 109 h 115"/>
                <a:gd name="T16" fmla="*/ 79 w 79"/>
                <a:gd name="T17" fmla="*/ 109 h 115"/>
                <a:gd name="T18" fmla="*/ 62 w 79"/>
                <a:gd name="T19" fmla="*/ 0 h 115"/>
                <a:gd name="T20" fmla="*/ 53 w 79"/>
                <a:gd name="T21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9" h="115">
                  <a:moveTo>
                    <a:pt x="53" y="0"/>
                  </a:moveTo>
                  <a:lnTo>
                    <a:pt x="62" y="86"/>
                  </a:lnTo>
                  <a:lnTo>
                    <a:pt x="10" y="3"/>
                  </a:lnTo>
                  <a:lnTo>
                    <a:pt x="0" y="7"/>
                  </a:lnTo>
                  <a:lnTo>
                    <a:pt x="13" y="115"/>
                  </a:lnTo>
                  <a:lnTo>
                    <a:pt x="23" y="115"/>
                  </a:lnTo>
                  <a:lnTo>
                    <a:pt x="13" y="30"/>
                  </a:lnTo>
                  <a:lnTo>
                    <a:pt x="66" y="109"/>
                  </a:lnTo>
                  <a:lnTo>
                    <a:pt x="79" y="109"/>
                  </a:lnTo>
                  <a:lnTo>
                    <a:pt x="62" y="0"/>
                  </a:lnTo>
                  <a:lnTo>
                    <a:pt x="53" y="0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28" name="íŝ1ïḓê"/>
            <p:cNvSpPr/>
            <p:nvPr/>
          </p:nvSpPr>
          <p:spPr bwMode="auto">
            <a:xfrm>
              <a:off x="9934" y="2411"/>
              <a:ext cx="79" cy="188"/>
            </a:xfrm>
            <a:custGeom>
              <a:avLst/>
              <a:gdLst>
                <a:gd name="T0" fmla="*/ 0 w 46"/>
                <a:gd name="T1" fmla="*/ 4 h 109"/>
                <a:gd name="T2" fmla="*/ 36 w 46"/>
                <a:gd name="T3" fmla="*/ 109 h 109"/>
                <a:gd name="T4" fmla="*/ 46 w 46"/>
                <a:gd name="T5" fmla="*/ 106 h 109"/>
                <a:gd name="T6" fmla="*/ 10 w 46"/>
                <a:gd name="T7" fmla="*/ 0 h 109"/>
                <a:gd name="T8" fmla="*/ 0 w 46"/>
                <a:gd name="T9" fmla="*/ 4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109">
                  <a:moveTo>
                    <a:pt x="0" y="4"/>
                  </a:moveTo>
                  <a:lnTo>
                    <a:pt x="36" y="109"/>
                  </a:lnTo>
                  <a:lnTo>
                    <a:pt x="46" y="106"/>
                  </a:lnTo>
                  <a:lnTo>
                    <a:pt x="10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29" name="ï$ľíḑè"/>
            <p:cNvSpPr/>
            <p:nvPr/>
          </p:nvSpPr>
          <p:spPr bwMode="auto">
            <a:xfrm>
              <a:off x="9962" y="2372"/>
              <a:ext cx="136" cy="205"/>
            </a:xfrm>
            <a:custGeom>
              <a:avLst/>
              <a:gdLst>
                <a:gd name="T0" fmla="*/ 17 w 24"/>
                <a:gd name="T1" fmla="*/ 1 h 36"/>
                <a:gd name="T2" fmla="*/ 20 w 24"/>
                <a:gd name="T3" fmla="*/ 26 h 36"/>
                <a:gd name="T4" fmla="*/ 21 w 24"/>
                <a:gd name="T5" fmla="*/ 32 h 36"/>
                <a:gd name="T6" fmla="*/ 18 w 24"/>
                <a:gd name="T7" fmla="*/ 27 h 36"/>
                <a:gd name="T8" fmla="*/ 3 w 24"/>
                <a:gd name="T9" fmla="*/ 7 h 36"/>
                <a:gd name="T10" fmla="*/ 0 w 24"/>
                <a:gd name="T11" fmla="*/ 8 h 36"/>
                <a:gd name="T12" fmla="*/ 21 w 24"/>
                <a:gd name="T13" fmla="*/ 36 h 36"/>
                <a:gd name="T14" fmla="*/ 24 w 24"/>
                <a:gd name="T15" fmla="*/ 35 h 36"/>
                <a:gd name="T16" fmla="*/ 19 w 24"/>
                <a:gd name="T17" fmla="*/ 0 h 36"/>
                <a:gd name="T18" fmla="*/ 17 w 24"/>
                <a:gd name="T19" fmla="*/ 1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" h="36">
                  <a:moveTo>
                    <a:pt x="17" y="1"/>
                  </a:moveTo>
                  <a:cubicBezTo>
                    <a:pt x="20" y="26"/>
                    <a:pt x="20" y="26"/>
                    <a:pt x="20" y="26"/>
                  </a:cubicBezTo>
                  <a:cubicBezTo>
                    <a:pt x="20" y="28"/>
                    <a:pt x="21" y="30"/>
                    <a:pt x="21" y="32"/>
                  </a:cubicBezTo>
                  <a:cubicBezTo>
                    <a:pt x="20" y="30"/>
                    <a:pt x="19" y="29"/>
                    <a:pt x="18" y="2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21" y="36"/>
                    <a:pt x="21" y="36"/>
                    <a:pt x="21" y="36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19" y="0"/>
                    <a:pt x="19" y="0"/>
                    <a:pt x="19" y="0"/>
                  </a:cubicBezTo>
                  <a:lnTo>
                    <a:pt x="17" y="1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30" name="ïṧ1íḓè"/>
            <p:cNvSpPr/>
            <p:nvPr/>
          </p:nvSpPr>
          <p:spPr bwMode="auto">
            <a:xfrm>
              <a:off x="10086" y="2327"/>
              <a:ext cx="169" cy="193"/>
            </a:xfrm>
            <a:custGeom>
              <a:avLst/>
              <a:gdLst>
                <a:gd name="T0" fmla="*/ 62 w 98"/>
                <a:gd name="T1" fmla="*/ 99 h 112"/>
                <a:gd name="T2" fmla="*/ 40 w 98"/>
                <a:gd name="T3" fmla="*/ 66 h 112"/>
                <a:gd name="T4" fmla="*/ 66 w 98"/>
                <a:gd name="T5" fmla="*/ 49 h 112"/>
                <a:gd name="T6" fmla="*/ 59 w 98"/>
                <a:gd name="T7" fmla="*/ 39 h 112"/>
                <a:gd name="T8" fmla="*/ 33 w 98"/>
                <a:gd name="T9" fmla="*/ 56 h 112"/>
                <a:gd name="T10" fmla="*/ 13 w 98"/>
                <a:gd name="T11" fmla="*/ 26 h 112"/>
                <a:gd name="T12" fmla="*/ 40 w 98"/>
                <a:gd name="T13" fmla="*/ 10 h 112"/>
                <a:gd name="T14" fmla="*/ 33 w 98"/>
                <a:gd name="T15" fmla="*/ 0 h 112"/>
                <a:gd name="T16" fmla="*/ 0 w 98"/>
                <a:gd name="T17" fmla="*/ 20 h 112"/>
                <a:gd name="T18" fmla="*/ 62 w 98"/>
                <a:gd name="T19" fmla="*/ 112 h 112"/>
                <a:gd name="T20" fmla="*/ 98 w 98"/>
                <a:gd name="T21" fmla="*/ 92 h 112"/>
                <a:gd name="T22" fmla="*/ 89 w 98"/>
                <a:gd name="T23" fmla="*/ 79 h 112"/>
                <a:gd name="T24" fmla="*/ 62 w 98"/>
                <a:gd name="T25" fmla="*/ 99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8" h="112">
                  <a:moveTo>
                    <a:pt x="62" y="99"/>
                  </a:moveTo>
                  <a:lnTo>
                    <a:pt x="40" y="66"/>
                  </a:lnTo>
                  <a:lnTo>
                    <a:pt x="66" y="49"/>
                  </a:lnTo>
                  <a:lnTo>
                    <a:pt x="59" y="39"/>
                  </a:lnTo>
                  <a:lnTo>
                    <a:pt x="33" y="56"/>
                  </a:lnTo>
                  <a:lnTo>
                    <a:pt x="13" y="26"/>
                  </a:lnTo>
                  <a:lnTo>
                    <a:pt x="40" y="10"/>
                  </a:lnTo>
                  <a:lnTo>
                    <a:pt x="33" y="0"/>
                  </a:lnTo>
                  <a:lnTo>
                    <a:pt x="0" y="20"/>
                  </a:lnTo>
                  <a:lnTo>
                    <a:pt x="62" y="112"/>
                  </a:lnTo>
                  <a:lnTo>
                    <a:pt x="98" y="92"/>
                  </a:lnTo>
                  <a:lnTo>
                    <a:pt x="89" y="79"/>
                  </a:lnTo>
                  <a:lnTo>
                    <a:pt x="62" y="99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31" name="işļïḑê"/>
            <p:cNvSpPr/>
            <p:nvPr/>
          </p:nvSpPr>
          <p:spPr bwMode="auto">
            <a:xfrm>
              <a:off x="10165" y="2265"/>
              <a:ext cx="204" cy="193"/>
            </a:xfrm>
            <a:custGeom>
              <a:avLst/>
              <a:gdLst>
                <a:gd name="T0" fmla="*/ 22 w 36"/>
                <a:gd name="T1" fmla="*/ 16 h 34"/>
                <a:gd name="T2" fmla="*/ 20 w 36"/>
                <a:gd name="T3" fmla="*/ 16 h 34"/>
                <a:gd name="T4" fmla="*/ 22 w 36"/>
                <a:gd name="T5" fmla="*/ 11 h 34"/>
                <a:gd name="T6" fmla="*/ 19 w 36"/>
                <a:gd name="T7" fmla="*/ 5 h 34"/>
                <a:gd name="T8" fmla="*/ 15 w 36"/>
                <a:gd name="T9" fmla="*/ 2 h 34"/>
                <a:gd name="T10" fmla="*/ 12 w 36"/>
                <a:gd name="T11" fmla="*/ 0 h 34"/>
                <a:gd name="T12" fmla="*/ 8 w 36"/>
                <a:gd name="T13" fmla="*/ 2 h 34"/>
                <a:gd name="T14" fmla="*/ 0 w 36"/>
                <a:gd name="T15" fmla="*/ 7 h 34"/>
                <a:gd name="T16" fmla="*/ 21 w 36"/>
                <a:gd name="T17" fmla="*/ 34 h 34"/>
                <a:gd name="T18" fmla="*/ 23 w 36"/>
                <a:gd name="T19" fmla="*/ 33 h 34"/>
                <a:gd name="T20" fmla="*/ 14 w 36"/>
                <a:gd name="T21" fmla="*/ 21 h 34"/>
                <a:gd name="T22" fmla="*/ 16 w 36"/>
                <a:gd name="T23" fmla="*/ 19 h 34"/>
                <a:gd name="T24" fmla="*/ 18 w 36"/>
                <a:gd name="T25" fmla="*/ 18 h 34"/>
                <a:gd name="T26" fmla="*/ 19 w 36"/>
                <a:gd name="T27" fmla="*/ 18 h 34"/>
                <a:gd name="T28" fmla="*/ 22 w 36"/>
                <a:gd name="T29" fmla="*/ 19 h 34"/>
                <a:gd name="T30" fmla="*/ 26 w 36"/>
                <a:gd name="T31" fmla="*/ 22 h 34"/>
                <a:gd name="T32" fmla="*/ 33 w 36"/>
                <a:gd name="T33" fmla="*/ 26 h 34"/>
                <a:gd name="T34" fmla="*/ 36 w 36"/>
                <a:gd name="T35" fmla="*/ 24 h 34"/>
                <a:gd name="T36" fmla="*/ 27 w 36"/>
                <a:gd name="T37" fmla="*/ 19 h 34"/>
                <a:gd name="T38" fmla="*/ 22 w 36"/>
                <a:gd name="T39" fmla="*/ 16 h 34"/>
                <a:gd name="T40" fmla="*/ 18 w 36"/>
                <a:gd name="T41" fmla="*/ 12 h 34"/>
                <a:gd name="T42" fmla="*/ 16 w 36"/>
                <a:gd name="T43" fmla="*/ 14 h 34"/>
                <a:gd name="T44" fmla="*/ 12 w 36"/>
                <a:gd name="T45" fmla="*/ 18 h 34"/>
                <a:gd name="T46" fmla="*/ 5 w 36"/>
                <a:gd name="T47" fmla="*/ 9 h 34"/>
                <a:gd name="T48" fmla="*/ 10 w 36"/>
                <a:gd name="T49" fmla="*/ 5 h 34"/>
                <a:gd name="T50" fmla="*/ 14 w 36"/>
                <a:gd name="T51" fmla="*/ 4 h 34"/>
                <a:gd name="T52" fmla="*/ 17 w 36"/>
                <a:gd name="T53" fmla="*/ 7 h 34"/>
                <a:gd name="T54" fmla="*/ 18 w 36"/>
                <a:gd name="T55" fmla="*/ 10 h 34"/>
                <a:gd name="T56" fmla="*/ 18 w 36"/>
                <a:gd name="T57" fmla="*/ 1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6" h="34">
                  <a:moveTo>
                    <a:pt x="22" y="16"/>
                  </a:moveTo>
                  <a:cubicBezTo>
                    <a:pt x="22" y="16"/>
                    <a:pt x="21" y="16"/>
                    <a:pt x="20" y="16"/>
                  </a:cubicBezTo>
                  <a:cubicBezTo>
                    <a:pt x="21" y="14"/>
                    <a:pt x="22" y="13"/>
                    <a:pt x="22" y="11"/>
                  </a:cubicBezTo>
                  <a:cubicBezTo>
                    <a:pt x="22" y="9"/>
                    <a:pt x="21" y="7"/>
                    <a:pt x="19" y="5"/>
                  </a:cubicBezTo>
                  <a:cubicBezTo>
                    <a:pt x="18" y="4"/>
                    <a:pt x="17" y="3"/>
                    <a:pt x="15" y="2"/>
                  </a:cubicBezTo>
                  <a:cubicBezTo>
                    <a:pt x="14" y="1"/>
                    <a:pt x="13" y="0"/>
                    <a:pt x="12" y="0"/>
                  </a:cubicBezTo>
                  <a:cubicBezTo>
                    <a:pt x="11" y="0"/>
                    <a:pt x="9" y="1"/>
                    <a:pt x="8" y="2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21" y="34"/>
                    <a:pt x="21" y="34"/>
                    <a:pt x="21" y="34"/>
                  </a:cubicBezTo>
                  <a:cubicBezTo>
                    <a:pt x="23" y="33"/>
                    <a:pt x="23" y="33"/>
                    <a:pt x="23" y="33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7" y="19"/>
                    <a:pt x="17" y="18"/>
                    <a:pt x="18" y="18"/>
                  </a:cubicBezTo>
                  <a:cubicBezTo>
                    <a:pt x="18" y="18"/>
                    <a:pt x="19" y="18"/>
                    <a:pt x="19" y="18"/>
                  </a:cubicBezTo>
                  <a:cubicBezTo>
                    <a:pt x="20" y="18"/>
                    <a:pt x="21" y="19"/>
                    <a:pt x="22" y="19"/>
                  </a:cubicBezTo>
                  <a:cubicBezTo>
                    <a:pt x="23" y="20"/>
                    <a:pt x="24" y="21"/>
                    <a:pt x="26" y="22"/>
                  </a:cubicBezTo>
                  <a:cubicBezTo>
                    <a:pt x="33" y="26"/>
                    <a:pt x="33" y="26"/>
                    <a:pt x="33" y="26"/>
                  </a:cubicBezTo>
                  <a:cubicBezTo>
                    <a:pt x="36" y="24"/>
                    <a:pt x="36" y="24"/>
                    <a:pt x="36" y="24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25" y="18"/>
                    <a:pt x="24" y="17"/>
                    <a:pt x="22" y="16"/>
                  </a:cubicBezTo>
                  <a:close/>
                  <a:moveTo>
                    <a:pt x="18" y="12"/>
                  </a:moveTo>
                  <a:cubicBezTo>
                    <a:pt x="18" y="13"/>
                    <a:pt x="17" y="14"/>
                    <a:pt x="16" y="14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1" y="4"/>
                    <a:pt x="13" y="4"/>
                    <a:pt x="14" y="4"/>
                  </a:cubicBezTo>
                  <a:cubicBezTo>
                    <a:pt x="15" y="5"/>
                    <a:pt x="16" y="6"/>
                    <a:pt x="17" y="7"/>
                  </a:cubicBezTo>
                  <a:cubicBezTo>
                    <a:pt x="18" y="8"/>
                    <a:pt x="18" y="9"/>
                    <a:pt x="18" y="10"/>
                  </a:cubicBezTo>
                  <a:cubicBezTo>
                    <a:pt x="19" y="11"/>
                    <a:pt x="19" y="11"/>
                    <a:pt x="18" y="12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32" name="îŝ1îdé"/>
            <p:cNvSpPr/>
            <p:nvPr/>
          </p:nvSpPr>
          <p:spPr bwMode="auto">
            <a:xfrm>
              <a:off x="10262" y="2203"/>
              <a:ext cx="191" cy="152"/>
            </a:xfrm>
            <a:custGeom>
              <a:avLst/>
              <a:gdLst>
                <a:gd name="T0" fmla="*/ 28 w 34"/>
                <a:gd name="T1" fmla="*/ 10 h 27"/>
                <a:gd name="T2" fmla="*/ 24 w 34"/>
                <a:gd name="T3" fmla="*/ 8 h 27"/>
                <a:gd name="T4" fmla="*/ 19 w 34"/>
                <a:gd name="T5" fmla="*/ 9 h 27"/>
                <a:gd name="T6" fmla="*/ 14 w 34"/>
                <a:gd name="T7" fmla="*/ 12 h 27"/>
                <a:gd name="T8" fmla="*/ 10 w 34"/>
                <a:gd name="T9" fmla="*/ 14 h 27"/>
                <a:gd name="T10" fmla="*/ 7 w 34"/>
                <a:gd name="T11" fmla="*/ 13 h 27"/>
                <a:gd name="T12" fmla="*/ 4 w 34"/>
                <a:gd name="T13" fmla="*/ 10 h 27"/>
                <a:gd name="T14" fmla="*/ 5 w 34"/>
                <a:gd name="T15" fmla="*/ 6 h 27"/>
                <a:gd name="T16" fmla="*/ 9 w 34"/>
                <a:gd name="T17" fmla="*/ 4 h 27"/>
                <a:gd name="T18" fmla="*/ 14 w 34"/>
                <a:gd name="T19" fmla="*/ 5 h 27"/>
                <a:gd name="T20" fmla="*/ 15 w 34"/>
                <a:gd name="T21" fmla="*/ 3 h 27"/>
                <a:gd name="T22" fmla="*/ 10 w 34"/>
                <a:gd name="T23" fmla="*/ 1 h 27"/>
                <a:gd name="T24" fmla="*/ 5 w 34"/>
                <a:gd name="T25" fmla="*/ 1 h 27"/>
                <a:gd name="T26" fmla="*/ 2 w 34"/>
                <a:gd name="T27" fmla="*/ 4 h 27"/>
                <a:gd name="T28" fmla="*/ 0 w 34"/>
                <a:gd name="T29" fmla="*/ 8 h 27"/>
                <a:gd name="T30" fmla="*/ 2 w 34"/>
                <a:gd name="T31" fmla="*/ 13 h 27"/>
                <a:gd name="T32" fmla="*/ 5 w 34"/>
                <a:gd name="T33" fmla="*/ 16 h 27"/>
                <a:gd name="T34" fmla="*/ 9 w 34"/>
                <a:gd name="T35" fmla="*/ 18 h 27"/>
                <a:gd name="T36" fmla="*/ 14 w 34"/>
                <a:gd name="T37" fmla="*/ 17 h 27"/>
                <a:gd name="T38" fmla="*/ 18 w 34"/>
                <a:gd name="T39" fmla="*/ 15 h 27"/>
                <a:gd name="T40" fmla="*/ 21 w 34"/>
                <a:gd name="T41" fmla="*/ 12 h 27"/>
                <a:gd name="T42" fmla="*/ 24 w 34"/>
                <a:gd name="T43" fmla="*/ 11 h 27"/>
                <a:gd name="T44" fmla="*/ 27 w 34"/>
                <a:gd name="T45" fmla="*/ 12 h 27"/>
                <a:gd name="T46" fmla="*/ 29 w 34"/>
                <a:gd name="T47" fmla="*/ 14 h 27"/>
                <a:gd name="T48" fmla="*/ 30 w 34"/>
                <a:gd name="T49" fmla="*/ 17 h 27"/>
                <a:gd name="T50" fmla="*/ 29 w 34"/>
                <a:gd name="T51" fmla="*/ 20 h 27"/>
                <a:gd name="T52" fmla="*/ 26 w 34"/>
                <a:gd name="T53" fmla="*/ 22 h 27"/>
                <a:gd name="T54" fmla="*/ 23 w 34"/>
                <a:gd name="T55" fmla="*/ 23 h 27"/>
                <a:gd name="T56" fmla="*/ 19 w 34"/>
                <a:gd name="T57" fmla="*/ 22 h 27"/>
                <a:gd name="T58" fmla="*/ 17 w 34"/>
                <a:gd name="T59" fmla="*/ 24 h 27"/>
                <a:gd name="T60" fmla="*/ 23 w 34"/>
                <a:gd name="T61" fmla="*/ 26 h 27"/>
                <a:gd name="T62" fmla="*/ 29 w 34"/>
                <a:gd name="T63" fmla="*/ 26 h 27"/>
                <a:gd name="T64" fmla="*/ 33 w 34"/>
                <a:gd name="T65" fmla="*/ 22 h 27"/>
                <a:gd name="T66" fmla="*/ 34 w 34"/>
                <a:gd name="T67" fmla="*/ 18 h 27"/>
                <a:gd name="T68" fmla="*/ 32 w 34"/>
                <a:gd name="T69" fmla="*/ 13 h 27"/>
                <a:gd name="T70" fmla="*/ 28 w 34"/>
                <a:gd name="T71" fmla="*/ 1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4" h="27">
                  <a:moveTo>
                    <a:pt x="28" y="10"/>
                  </a:moveTo>
                  <a:cubicBezTo>
                    <a:pt x="27" y="9"/>
                    <a:pt x="25" y="8"/>
                    <a:pt x="24" y="8"/>
                  </a:cubicBezTo>
                  <a:cubicBezTo>
                    <a:pt x="22" y="8"/>
                    <a:pt x="20" y="8"/>
                    <a:pt x="19" y="9"/>
                  </a:cubicBezTo>
                  <a:cubicBezTo>
                    <a:pt x="18" y="9"/>
                    <a:pt x="16" y="10"/>
                    <a:pt x="14" y="12"/>
                  </a:cubicBezTo>
                  <a:cubicBezTo>
                    <a:pt x="12" y="13"/>
                    <a:pt x="11" y="14"/>
                    <a:pt x="10" y="14"/>
                  </a:cubicBezTo>
                  <a:cubicBezTo>
                    <a:pt x="9" y="14"/>
                    <a:pt x="8" y="14"/>
                    <a:pt x="7" y="13"/>
                  </a:cubicBezTo>
                  <a:cubicBezTo>
                    <a:pt x="5" y="13"/>
                    <a:pt x="5" y="12"/>
                    <a:pt x="4" y="10"/>
                  </a:cubicBezTo>
                  <a:cubicBezTo>
                    <a:pt x="4" y="9"/>
                    <a:pt x="4" y="8"/>
                    <a:pt x="5" y="6"/>
                  </a:cubicBezTo>
                  <a:cubicBezTo>
                    <a:pt x="6" y="5"/>
                    <a:pt x="7" y="4"/>
                    <a:pt x="9" y="4"/>
                  </a:cubicBezTo>
                  <a:cubicBezTo>
                    <a:pt x="10" y="4"/>
                    <a:pt x="12" y="4"/>
                    <a:pt x="14" y="5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3" y="2"/>
                    <a:pt x="12" y="1"/>
                    <a:pt x="10" y="1"/>
                  </a:cubicBezTo>
                  <a:cubicBezTo>
                    <a:pt x="8" y="0"/>
                    <a:pt x="6" y="1"/>
                    <a:pt x="5" y="1"/>
                  </a:cubicBezTo>
                  <a:cubicBezTo>
                    <a:pt x="4" y="2"/>
                    <a:pt x="2" y="3"/>
                    <a:pt x="2" y="4"/>
                  </a:cubicBezTo>
                  <a:cubicBezTo>
                    <a:pt x="1" y="6"/>
                    <a:pt x="0" y="7"/>
                    <a:pt x="0" y="8"/>
                  </a:cubicBezTo>
                  <a:cubicBezTo>
                    <a:pt x="0" y="10"/>
                    <a:pt x="1" y="11"/>
                    <a:pt x="2" y="13"/>
                  </a:cubicBezTo>
                  <a:cubicBezTo>
                    <a:pt x="3" y="14"/>
                    <a:pt x="4" y="15"/>
                    <a:pt x="5" y="16"/>
                  </a:cubicBezTo>
                  <a:cubicBezTo>
                    <a:pt x="7" y="17"/>
                    <a:pt x="8" y="17"/>
                    <a:pt x="9" y="18"/>
                  </a:cubicBezTo>
                  <a:cubicBezTo>
                    <a:pt x="11" y="18"/>
                    <a:pt x="12" y="18"/>
                    <a:pt x="14" y="17"/>
                  </a:cubicBezTo>
                  <a:cubicBezTo>
                    <a:pt x="15" y="17"/>
                    <a:pt x="16" y="16"/>
                    <a:pt x="18" y="15"/>
                  </a:cubicBezTo>
                  <a:cubicBezTo>
                    <a:pt x="20" y="13"/>
                    <a:pt x="21" y="12"/>
                    <a:pt x="21" y="12"/>
                  </a:cubicBezTo>
                  <a:cubicBezTo>
                    <a:pt x="22" y="12"/>
                    <a:pt x="23" y="11"/>
                    <a:pt x="24" y="11"/>
                  </a:cubicBezTo>
                  <a:cubicBezTo>
                    <a:pt x="25" y="11"/>
                    <a:pt x="26" y="12"/>
                    <a:pt x="27" y="12"/>
                  </a:cubicBezTo>
                  <a:cubicBezTo>
                    <a:pt x="28" y="13"/>
                    <a:pt x="29" y="14"/>
                    <a:pt x="29" y="14"/>
                  </a:cubicBezTo>
                  <a:cubicBezTo>
                    <a:pt x="30" y="15"/>
                    <a:pt x="30" y="16"/>
                    <a:pt x="30" y="17"/>
                  </a:cubicBezTo>
                  <a:cubicBezTo>
                    <a:pt x="30" y="18"/>
                    <a:pt x="30" y="19"/>
                    <a:pt x="29" y="20"/>
                  </a:cubicBezTo>
                  <a:cubicBezTo>
                    <a:pt x="28" y="21"/>
                    <a:pt x="27" y="22"/>
                    <a:pt x="26" y="22"/>
                  </a:cubicBezTo>
                  <a:cubicBezTo>
                    <a:pt x="25" y="23"/>
                    <a:pt x="24" y="23"/>
                    <a:pt x="23" y="23"/>
                  </a:cubicBezTo>
                  <a:cubicBezTo>
                    <a:pt x="21" y="23"/>
                    <a:pt x="20" y="22"/>
                    <a:pt x="19" y="22"/>
                  </a:cubicBezTo>
                  <a:cubicBezTo>
                    <a:pt x="17" y="24"/>
                    <a:pt x="17" y="24"/>
                    <a:pt x="17" y="24"/>
                  </a:cubicBezTo>
                  <a:cubicBezTo>
                    <a:pt x="19" y="25"/>
                    <a:pt x="21" y="26"/>
                    <a:pt x="23" y="26"/>
                  </a:cubicBezTo>
                  <a:cubicBezTo>
                    <a:pt x="25" y="27"/>
                    <a:pt x="27" y="26"/>
                    <a:pt x="29" y="26"/>
                  </a:cubicBezTo>
                  <a:cubicBezTo>
                    <a:pt x="30" y="25"/>
                    <a:pt x="31" y="24"/>
                    <a:pt x="33" y="22"/>
                  </a:cubicBezTo>
                  <a:cubicBezTo>
                    <a:pt x="33" y="21"/>
                    <a:pt x="34" y="19"/>
                    <a:pt x="34" y="18"/>
                  </a:cubicBezTo>
                  <a:cubicBezTo>
                    <a:pt x="34" y="16"/>
                    <a:pt x="33" y="15"/>
                    <a:pt x="32" y="13"/>
                  </a:cubicBezTo>
                  <a:cubicBezTo>
                    <a:pt x="31" y="12"/>
                    <a:pt x="30" y="11"/>
                    <a:pt x="28" y="10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33" name="iṩlîḍe"/>
            <p:cNvSpPr/>
            <p:nvPr/>
          </p:nvSpPr>
          <p:spPr bwMode="auto">
            <a:xfrm>
              <a:off x="10324" y="2141"/>
              <a:ext cx="186" cy="107"/>
            </a:xfrm>
            <a:custGeom>
              <a:avLst/>
              <a:gdLst>
                <a:gd name="T0" fmla="*/ 0 w 108"/>
                <a:gd name="T1" fmla="*/ 9 h 62"/>
                <a:gd name="T2" fmla="*/ 101 w 108"/>
                <a:gd name="T3" fmla="*/ 62 h 62"/>
                <a:gd name="T4" fmla="*/ 108 w 108"/>
                <a:gd name="T5" fmla="*/ 52 h 62"/>
                <a:gd name="T6" fmla="*/ 6 w 108"/>
                <a:gd name="T7" fmla="*/ 0 h 62"/>
                <a:gd name="T8" fmla="*/ 0 w 108"/>
                <a:gd name="T9" fmla="*/ 9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" h="62">
                  <a:moveTo>
                    <a:pt x="0" y="9"/>
                  </a:moveTo>
                  <a:lnTo>
                    <a:pt x="101" y="62"/>
                  </a:lnTo>
                  <a:lnTo>
                    <a:pt x="108" y="52"/>
                  </a:lnTo>
                  <a:lnTo>
                    <a:pt x="6" y="0"/>
                  </a:lnTo>
                  <a:lnTo>
                    <a:pt x="0" y="9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34" name="ïṣlíḋe"/>
            <p:cNvSpPr/>
            <p:nvPr/>
          </p:nvSpPr>
          <p:spPr bwMode="auto">
            <a:xfrm>
              <a:off x="10351" y="2027"/>
              <a:ext cx="204" cy="136"/>
            </a:xfrm>
            <a:custGeom>
              <a:avLst/>
              <a:gdLst>
                <a:gd name="T0" fmla="*/ 39 w 118"/>
                <a:gd name="T1" fmla="*/ 6 h 79"/>
                <a:gd name="T2" fmla="*/ 26 w 118"/>
                <a:gd name="T3" fmla="*/ 0 h 79"/>
                <a:gd name="T4" fmla="*/ 0 w 118"/>
                <a:gd name="T5" fmla="*/ 52 h 79"/>
                <a:gd name="T6" fmla="*/ 13 w 118"/>
                <a:gd name="T7" fmla="*/ 59 h 79"/>
                <a:gd name="T8" fmla="*/ 23 w 118"/>
                <a:gd name="T9" fmla="*/ 36 h 79"/>
                <a:gd name="T10" fmla="*/ 115 w 118"/>
                <a:gd name="T11" fmla="*/ 79 h 79"/>
                <a:gd name="T12" fmla="*/ 118 w 118"/>
                <a:gd name="T13" fmla="*/ 69 h 79"/>
                <a:gd name="T14" fmla="*/ 26 w 118"/>
                <a:gd name="T15" fmla="*/ 29 h 79"/>
                <a:gd name="T16" fmla="*/ 39 w 118"/>
                <a:gd name="T17" fmla="*/ 6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8" h="79">
                  <a:moveTo>
                    <a:pt x="39" y="6"/>
                  </a:moveTo>
                  <a:lnTo>
                    <a:pt x="26" y="0"/>
                  </a:lnTo>
                  <a:lnTo>
                    <a:pt x="0" y="52"/>
                  </a:lnTo>
                  <a:lnTo>
                    <a:pt x="13" y="59"/>
                  </a:lnTo>
                  <a:lnTo>
                    <a:pt x="23" y="36"/>
                  </a:lnTo>
                  <a:lnTo>
                    <a:pt x="115" y="79"/>
                  </a:lnTo>
                  <a:lnTo>
                    <a:pt x="118" y="69"/>
                  </a:lnTo>
                  <a:lnTo>
                    <a:pt x="26" y="29"/>
                  </a:lnTo>
                  <a:lnTo>
                    <a:pt x="39" y="6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35" name="ísļiďè"/>
            <p:cNvSpPr/>
            <p:nvPr/>
          </p:nvSpPr>
          <p:spPr bwMode="auto">
            <a:xfrm>
              <a:off x="9420" y="2186"/>
              <a:ext cx="97" cy="129"/>
            </a:xfrm>
            <a:custGeom>
              <a:avLst/>
              <a:gdLst>
                <a:gd name="T0" fmla="*/ 17 w 17"/>
                <a:gd name="T1" fmla="*/ 1 h 23"/>
                <a:gd name="T2" fmla="*/ 17 w 17"/>
                <a:gd name="T3" fmla="*/ 0 h 23"/>
                <a:gd name="T4" fmla="*/ 10 w 17"/>
                <a:gd name="T5" fmla="*/ 0 h 23"/>
                <a:gd name="T6" fmla="*/ 10 w 17"/>
                <a:gd name="T7" fmla="*/ 1 h 23"/>
                <a:gd name="T8" fmla="*/ 12 w 17"/>
                <a:gd name="T9" fmla="*/ 1 h 23"/>
                <a:gd name="T10" fmla="*/ 13 w 17"/>
                <a:gd name="T11" fmla="*/ 2 h 23"/>
                <a:gd name="T12" fmla="*/ 13 w 17"/>
                <a:gd name="T13" fmla="*/ 3 h 23"/>
                <a:gd name="T14" fmla="*/ 11 w 17"/>
                <a:gd name="T15" fmla="*/ 5 h 23"/>
                <a:gd name="T16" fmla="*/ 5 w 17"/>
                <a:gd name="T17" fmla="*/ 16 h 23"/>
                <a:gd name="T18" fmla="*/ 3 w 17"/>
                <a:gd name="T19" fmla="*/ 18 h 23"/>
                <a:gd name="T20" fmla="*/ 2 w 17"/>
                <a:gd name="T21" fmla="*/ 19 h 23"/>
                <a:gd name="T22" fmla="*/ 0 w 17"/>
                <a:gd name="T23" fmla="*/ 18 h 23"/>
                <a:gd name="T24" fmla="*/ 0 w 17"/>
                <a:gd name="T25" fmla="*/ 19 h 23"/>
                <a:gd name="T26" fmla="*/ 8 w 17"/>
                <a:gd name="T27" fmla="*/ 23 h 23"/>
                <a:gd name="T28" fmla="*/ 8 w 17"/>
                <a:gd name="T29" fmla="*/ 22 h 23"/>
                <a:gd name="T30" fmla="*/ 6 w 17"/>
                <a:gd name="T31" fmla="*/ 21 h 23"/>
                <a:gd name="T32" fmla="*/ 6 w 17"/>
                <a:gd name="T33" fmla="*/ 20 h 23"/>
                <a:gd name="T34" fmla="*/ 7 w 17"/>
                <a:gd name="T35" fmla="*/ 18 h 23"/>
                <a:gd name="T36" fmla="*/ 17 w 17"/>
                <a:gd name="T37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7" h="23">
                  <a:moveTo>
                    <a:pt x="17" y="1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1" y="1"/>
                    <a:pt x="12" y="1"/>
                    <a:pt x="12" y="1"/>
                  </a:cubicBezTo>
                  <a:cubicBezTo>
                    <a:pt x="12" y="1"/>
                    <a:pt x="13" y="1"/>
                    <a:pt x="13" y="2"/>
                  </a:cubicBezTo>
                  <a:cubicBezTo>
                    <a:pt x="13" y="2"/>
                    <a:pt x="13" y="2"/>
                    <a:pt x="13" y="3"/>
                  </a:cubicBezTo>
                  <a:cubicBezTo>
                    <a:pt x="13" y="3"/>
                    <a:pt x="12" y="4"/>
                    <a:pt x="11" y="5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4" y="18"/>
                    <a:pt x="4" y="18"/>
                    <a:pt x="3" y="18"/>
                  </a:cubicBezTo>
                  <a:cubicBezTo>
                    <a:pt x="3" y="19"/>
                    <a:pt x="3" y="19"/>
                    <a:pt x="2" y="19"/>
                  </a:cubicBezTo>
                  <a:cubicBezTo>
                    <a:pt x="2" y="19"/>
                    <a:pt x="1" y="18"/>
                    <a:pt x="0" y="18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7" y="22"/>
                    <a:pt x="7" y="21"/>
                    <a:pt x="6" y="21"/>
                  </a:cubicBezTo>
                  <a:cubicBezTo>
                    <a:pt x="6" y="21"/>
                    <a:pt x="6" y="20"/>
                    <a:pt x="6" y="20"/>
                  </a:cubicBezTo>
                  <a:cubicBezTo>
                    <a:pt x="6" y="20"/>
                    <a:pt x="7" y="19"/>
                    <a:pt x="7" y="18"/>
                  </a:cubicBezTo>
                  <a:lnTo>
                    <a:pt x="17" y="1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36" name="íṡlïde"/>
            <p:cNvSpPr/>
            <p:nvPr/>
          </p:nvSpPr>
          <p:spPr bwMode="auto">
            <a:xfrm>
              <a:off x="9601" y="2230"/>
              <a:ext cx="85" cy="141"/>
            </a:xfrm>
            <a:custGeom>
              <a:avLst/>
              <a:gdLst>
                <a:gd name="T0" fmla="*/ 9 w 15"/>
                <a:gd name="T1" fmla="*/ 1 h 25"/>
                <a:gd name="T2" fmla="*/ 4 w 15"/>
                <a:gd name="T3" fmla="*/ 2 h 25"/>
                <a:gd name="T4" fmla="*/ 2 w 15"/>
                <a:gd name="T5" fmla="*/ 5 h 25"/>
                <a:gd name="T6" fmla="*/ 2 w 15"/>
                <a:gd name="T7" fmla="*/ 8 h 25"/>
                <a:gd name="T8" fmla="*/ 5 w 15"/>
                <a:gd name="T9" fmla="*/ 12 h 25"/>
                <a:gd name="T10" fmla="*/ 1 w 15"/>
                <a:gd name="T11" fmla="*/ 15 h 25"/>
                <a:gd name="T12" fmla="*/ 0 w 15"/>
                <a:gd name="T13" fmla="*/ 18 h 25"/>
                <a:gd name="T14" fmla="*/ 1 w 15"/>
                <a:gd name="T15" fmla="*/ 22 h 25"/>
                <a:gd name="T16" fmla="*/ 6 w 15"/>
                <a:gd name="T17" fmla="*/ 25 h 25"/>
                <a:gd name="T18" fmla="*/ 11 w 15"/>
                <a:gd name="T19" fmla="*/ 24 h 25"/>
                <a:gd name="T20" fmla="*/ 14 w 15"/>
                <a:gd name="T21" fmla="*/ 20 h 25"/>
                <a:gd name="T22" fmla="*/ 13 w 15"/>
                <a:gd name="T23" fmla="*/ 16 h 25"/>
                <a:gd name="T24" fmla="*/ 9 w 15"/>
                <a:gd name="T25" fmla="*/ 12 h 25"/>
                <a:gd name="T26" fmla="*/ 14 w 15"/>
                <a:gd name="T27" fmla="*/ 9 h 25"/>
                <a:gd name="T28" fmla="*/ 15 w 15"/>
                <a:gd name="T29" fmla="*/ 7 h 25"/>
                <a:gd name="T30" fmla="*/ 14 w 15"/>
                <a:gd name="T31" fmla="*/ 3 h 25"/>
                <a:gd name="T32" fmla="*/ 9 w 15"/>
                <a:gd name="T33" fmla="*/ 1 h 25"/>
                <a:gd name="T34" fmla="*/ 11 w 15"/>
                <a:gd name="T35" fmla="*/ 19 h 25"/>
                <a:gd name="T36" fmla="*/ 11 w 15"/>
                <a:gd name="T37" fmla="*/ 21 h 25"/>
                <a:gd name="T38" fmla="*/ 10 w 15"/>
                <a:gd name="T39" fmla="*/ 23 h 25"/>
                <a:gd name="T40" fmla="*/ 6 w 15"/>
                <a:gd name="T41" fmla="*/ 24 h 25"/>
                <a:gd name="T42" fmla="*/ 3 w 15"/>
                <a:gd name="T43" fmla="*/ 22 h 25"/>
                <a:gd name="T44" fmla="*/ 3 w 15"/>
                <a:gd name="T45" fmla="*/ 18 h 25"/>
                <a:gd name="T46" fmla="*/ 4 w 15"/>
                <a:gd name="T47" fmla="*/ 15 h 25"/>
                <a:gd name="T48" fmla="*/ 6 w 15"/>
                <a:gd name="T49" fmla="*/ 13 h 25"/>
                <a:gd name="T50" fmla="*/ 11 w 15"/>
                <a:gd name="T51" fmla="*/ 19 h 25"/>
                <a:gd name="T52" fmla="*/ 12 w 15"/>
                <a:gd name="T53" fmla="*/ 8 h 25"/>
                <a:gd name="T54" fmla="*/ 8 w 15"/>
                <a:gd name="T55" fmla="*/ 11 h 25"/>
                <a:gd name="T56" fmla="*/ 6 w 15"/>
                <a:gd name="T57" fmla="*/ 8 h 25"/>
                <a:gd name="T58" fmla="*/ 5 w 15"/>
                <a:gd name="T59" fmla="*/ 6 h 25"/>
                <a:gd name="T60" fmla="*/ 5 w 15"/>
                <a:gd name="T61" fmla="*/ 5 h 25"/>
                <a:gd name="T62" fmla="*/ 6 w 15"/>
                <a:gd name="T63" fmla="*/ 2 h 25"/>
                <a:gd name="T64" fmla="*/ 9 w 15"/>
                <a:gd name="T65" fmla="*/ 2 h 25"/>
                <a:gd name="T66" fmla="*/ 12 w 15"/>
                <a:gd name="T67" fmla="*/ 3 h 25"/>
                <a:gd name="T68" fmla="*/ 12 w 15"/>
                <a:gd name="T69" fmla="*/ 6 h 25"/>
                <a:gd name="T70" fmla="*/ 12 w 15"/>
                <a:gd name="T71" fmla="*/ 8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5" h="25">
                  <a:moveTo>
                    <a:pt x="9" y="1"/>
                  </a:moveTo>
                  <a:cubicBezTo>
                    <a:pt x="7" y="0"/>
                    <a:pt x="6" y="1"/>
                    <a:pt x="4" y="2"/>
                  </a:cubicBezTo>
                  <a:cubicBezTo>
                    <a:pt x="3" y="3"/>
                    <a:pt x="2" y="4"/>
                    <a:pt x="2" y="5"/>
                  </a:cubicBezTo>
                  <a:cubicBezTo>
                    <a:pt x="2" y="6"/>
                    <a:pt x="2" y="7"/>
                    <a:pt x="2" y="8"/>
                  </a:cubicBezTo>
                  <a:cubicBezTo>
                    <a:pt x="3" y="9"/>
                    <a:pt x="4" y="11"/>
                    <a:pt x="5" y="12"/>
                  </a:cubicBezTo>
                  <a:cubicBezTo>
                    <a:pt x="4" y="13"/>
                    <a:pt x="2" y="14"/>
                    <a:pt x="1" y="15"/>
                  </a:cubicBezTo>
                  <a:cubicBezTo>
                    <a:pt x="0" y="16"/>
                    <a:pt x="0" y="17"/>
                    <a:pt x="0" y="18"/>
                  </a:cubicBezTo>
                  <a:cubicBezTo>
                    <a:pt x="0" y="19"/>
                    <a:pt x="0" y="21"/>
                    <a:pt x="1" y="22"/>
                  </a:cubicBezTo>
                  <a:cubicBezTo>
                    <a:pt x="2" y="24"/>
                    <a:pt x="4" y="24"/>
                    <a:pt x="6" y="25"/>
                  </a:cubicBezTo>
                  <a:cubicBezTo>
                    <a:pt x="8" y="25"/>
                    <a:pt x="10" y="25"/>
                    <a:pt x="11" y="24"/>
                  </a:cubicBezTo>
                  <a:cubicBezTo>
                    <a:pt x="13" y="23"/>
                    <a:pt x="14" y="21"/>
                    <a:pt x="14" y="20"/>
                  </a:cubicBezTo>
                  <a:cubicBezTo>
                    <a:pt x="14" y="18"/>
                    <a:pt x="14" y="17"/>
                    <a:pt x="13" y="16"/>
                  </a:cubicBezTo>
                  <a:cubicBezTo>
                    <a:pt x="12" y="15"/>
                    <a:pt x="11" y="14"/>
                    <a:pt x="9" y="12"/>
                  </a:cubicBezTo>
                  <a:cubicBezTo>
                    <a:pt x="11" y="11"/>
                    <a:pt x="13" y="10"/>
                    <a:pt x="14" y="9"/>
                  </a:cubicBezTo>
                  <a:cubicBezTo>
                    <a:pt x="14" y="8"/>
                    <a:pt x="15" y="7"/>
                    <a:pt x="15" y="7"/>
                  </a:cubicBezTo>
                  <a:cubicBezTo>
                    <a:pt x="15" y="5"/>
                    <a:pt x="15" y="4"/>
                    <a:pt x="14" y="3"/>
                  </a:cubicBezTo>
                  <a:cubicBezTo>
                    <a:pt x="13" y="2"/>
                    <a:pt x="11" y="1"/>
                    <a:pt x="9" y="1"/>
                  </a:cubicBezTo>
                  <a:close/>
                  <a:moveTo>
                    <a:pt x="11" y="19"/>
                  </a:moveTo>
                  <a:cubicBezTo>
                    <a:pt x="11" y="19"/>
                    <a:pt x="11" y="20"/>
                    <a:pt x="11" y="21"/>
                  </a:cubicBezTo>
                  <a:cubicBezTo>
                    <a:pt x="11" y="22"/>
                    <a:pt x="10" y="23"/>
                    <a:pt x="10" y="23"/>
                  </a:cubicBezTo>
                  <a:cubicBezTo>
                    <a:pt x="9" y="24"/>
                    <a:pt x="8" y="24"/>
                    <a:pt x="6" y="24"/>
                  </a:cubicBezTo>
                  <a:cubicBezTo>
                    <a:pt x="5" y="24"/>
                    <a:pt x="4" y="23"/>
                    <a:pt x="3" y="22"/>
                  </a:cubicBezTo>
                  <a:cubicBezTo>
                    <a:pt x="3" y="21"/>
                    <a:pt x="2" y="20"/>
                    <a:pt x="3" y="18"/>
                  </a:cubicBezTo>
                  <a:cubicBezTo>
                    <a:pt x="3" y="17"/>
                    <a:pt x="3" y="16"/>
                    <a:pt x="4" y="15"/>
                  </a:cubicBezTo>
                  <a:cubicBezTo>
                    <a:pt x="4" y="15"/>
                    <a:pt x="5" y="14"/>
                    <a:pt x="6" y="13"/>
                  </a:cubicBezTo>
                  <a:cubicBezTo>
                    <a:pt x="9" y="15"/>
                    <a:pt x="10" y="17"/>
                    <a:pt x="11" y="19"/>
                  </a:cubicBezTo>
                  <a:close/>
                  <a:moveTo>
                    <a:pt x="12" y="8"/>
                  </a:moveTo>
                  <a:cubicBezTo>
                    <a:pt x="11" y="9"/>
                    <a:pt x="10" y="10"/>
                    <a:pt x="8" y="11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5" y="8"/>
                    <a:pt x="5" y="7"/>
                    <a:pt x="5" y="6"/>
                  </a:cubicBezTo>
                  <a:cubicBezTo>
                    <a:pt x="5" y="6"/>
                    <a:pt x="4" y="5"/>
                    <a:pt x="5" y="5"/>
                  </a:cubicBezTo>
                  <a:cubicBezTo>
                    <a:pt x="5" y="4"/>
                    <a:pt x="5" y="3"/>
                    <a:pt x="6" y="2"/>
                  </a:cubicBezTo>
                  <a:cubicBezTo>
                    <a:pt x="7" y="2"/>
                    <a:pt x="8" y="2"/>
                    <a:pt x="9" y="2"/>
                  </a:cubicBezTo>
                  <a:cubicBezTo>
                    <a:pt x="10" y="2"/>
                    <a:pt x="11" y="2"/>
                    <a:pt x="12" y="3"/>
                  </a:cubicBezTo>
                  <a:cubicBezTo>
                    <a:pt x="12" y="4"/>
                    <a:pt x="13" y="5"/>
                    <a:pt x="12" y="6"/>
                  </a:cubicBezTo>
                  <a:cubicBezTo>
                    <a:pt x="12" y="7"/>
                    <a:pt x="12" y="8"/>
                    <a:pt x="12" y="8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37" name="iṩlide"/>
            <p:cNvSpPr/>
            <p:nvPr/>
          </p:nvSpPr>
          <p:spPr bwMode="auto">
            <a:xfrm>
              <a:off x="9775" y="2230"/>
              <a:ext cx="91" cy="148"/>
            </a:xfrm>
            <a:custGeom>
              <a:avLst/>
              <a:gdLst>
                <a:gd name="T0" fmla="*/ 15 w 16"/>
                <a:gd name="T1" fmla="*/ 16 h 26"/>
                <a:gd name="T2" fmla="*/ 15 w 16"/>
                <a:gd name="T3" fmla="*/ 9 h 26"/>
                <a:gd name="T4" fmla="*/ 12 w 16"/>
                <a:gd name="T5" fmla="*/ 2 h 26"/>
                <a:gd name="T6" fmla="*/ 6 w 16"/>
                <a:gd name="T7" fmla="*/ 1 h 26"/>
                <a:gd name="T8" fmla="*/ 1 w 16"/>
                <a:gd name="T9" fmla="*/ 4 h 26"/>
                <a:gd name="T10" fmla="*/ 0 w 16"/>
                <a:gd name="T11" fmla="*/ 10 h 26"/>
                <a:gd name="T12" fmla="*/ 3 w 16"/>
                <a:gd name="T13" fmla="*/ 15 h 26"/>
                <a:gd name="T14" fmla="*/ 8 w 16"/>
                <a:gd name="T15" fmla="*/ 16 h 26"/>
                <a:gd name="T16" fmla="*/ 12 w 16"/>
                <a:gd name="T17" fmla="*/ 13 h 26"/>
                <a:gd name="T18" fmla="*/ 11 w 16"/>
                <a:gd name="T19" fmla="*/ 19 h 26"/>
                <a:gd name="T20" fmla="*/ 8 w 16"/>
                <a:gd name="T21" fmla="*/ 23 h 26"/>
                <a:gd name="T22" fmla="*/ 4 w 16"/>
                <a:gd name="T23" fmla="*/ 25 h 26"/>
                <a:gd name="T24" fmla="*/ 4 w 16"/>
                <a:gd name="T25" fmla="*/ 26 h 26"/>
                <a:gd name="T26" fmla="*/ 5 w 16"/>
                <a:gd name="T27" fmla="*/ 26 h 26"/>
                <a:gd name="T28" fmla="*/ 11 w 16"/>
                <a:gd name="T29" fmla="*/ 23 h 26"/>
                <a:gd name="T30" fmla="*/ 15 w 16"/>
                <a:gd name="T31" fmla="*/ 16 h 26"/>
                <a:gd name="T32" fmla="*/ 11 w 16"/>
                <a:gd name="T33" fmla="*/ 13 h 26"/>
                <a:gd name="T34" fmla="*/ 9 w 16"/>
                <a:gd name="T35" fmla="*/ 14 h 26"/>
                <a:gd name="T36" fmla="*/ 6 w 16"/>
                <a:gd name="T37" fmla="*/ 13 h 26"/>
                <a:gd name="T38" fmla="*/ 3 w 16"/>
                <a:gd name="T39" fmla="*/ 8 h 26"/>
                <a:gd name="T40" fmla="*/ 3 w 16"/>
                <a:gd name="T41" fmla="*/ 4 h 26"/>
                <a:gd name="T42" fmla="*/ 6 w 16"/>
                <a:gd name="T43" fmla="*/ 2 h 26"/>
                <a:gd name="T44" fmla="*/ 8 w 16"/>
                <a:gd name="T45" fmla="*/ 2 h 26"/>
                <a:gd name="T46" fmla="*/ 11 w 16"/>
                <a:gd name="T47" fmla="*/ 5 h 26"/>
                <a:gd name="T48" fmla="*/ 12 w 16"/>
                <a:gd name="T49" fmla="*/ 8 h 26"/>
                <a:gd name="T50" fmla="*/ 12 w 16"/>
                <a:gd name="T51" fmla="*/ 12 h 26"/>
                <a:gd name="T52" fmla="*/ 11 w 16"/>
                <a:gd name="T53" fmla="*/ 1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" h="26">
                  <a:moveTo>
                    <a:pt x="15" y="16"/>
                  </a:moveTo>
                  <a:cubicBezTo>
                    <a:pt x="16" y="14"/>
                    <a:pt x="16" y="11"/>
                    <a:pt x="15" y="9"/>
                  </a:cubicBezTo>
                  <a:cubicBezTo>
                    <a:pt x="15" y="6"/>
                    <a:pt x="14" y="4"/>
                    <a:pt x="12" y="2"/>
                  </a:cubicBezTo>
                  <a:cubicBezTo>
                    <a:pt x="10" y="1"/>
                    <a:pt x="8" y="0"/>
                    <a:pt x="6" y="1"/>
                  </a:cubicBezTo>
                  <a:cubicBezTo>
                    <a:pt x="4" y="1"/>
                    <a:pt x="2" y="2"/>
                    <a:pt x="1" y="4"/>
                  </a:cubicBezTo>
                  <a:cubicBezTo>
                    <a:pt x="0" y="6"/>
                    <a:pt x="0" y="8"/>
                    <a:pt x="0" y="10"/>
                  </a:cubicBezTo>
                  <a:cubicBezTo>
                    <a:pt x="1" y="12"/>
                    <a:pt x="1" y="14"/>
                    <a:pt x="3" y="15"/>
                  </a:cubicBezTo>
                  <a:cubicBezTo>
                    <a:pt x="4" y="16"/>
                    <a:pt x="6" y="16"/>
                    <a:pt x="8" y="16"/>
                  </a:cubicBezTo>
                  <a:cubicBezTo>
                    <a:pt x="9" y="16"/>
                    <a:pt x="11" y="15"/>
                    <a:pt x="12" y="13"/>
                  </a:cubicBezTo>
                  <a:cubicBezTo>
                    <a:pt x="12" y="15"/>
                    <a:pt x="12" y="17"/>
                    <a:pt x="11" y="19"/>
                  </a:cubicBezTo>
                  <a:cubicBezTo>
                    <a:pt x="10" y="21"/>
                    <a:pt x="9" y="22"/>
                    <a:pt x="8" y="23"/>
                  </a:cubicBezTo>
                  <a:cubicBezTo>
                    <a:pt x="6" y="24"/>
                    <a:pt x="5" y="25"/>
                    <a:pt x="4" y="25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7" y="25"/>
                    <a:pt x="9" y="24"/>
                    <a:pt x="11" y="23"/>
                  </a:cubicBezTo>
                  <a:cubicBezTo>
                    <a:pt x="13" y="21"/>
                    <a:pt x="14" y="19"/>
                    <a:pt x="15" y="16"/>
                  </a:cubicBezTo>
                  <a:close/>
                  <a:moveTo>
                    <a:pt x="11" y="13"/>
                  </a:moveTo>
                  <a:cubicBezTo>
                    <a:pt x="10" y="14"/>
                    <a:pt x="9" y="14"/>
                    <a:pt x="9" y="14"/>
                  </a:cubicBezTo>
                  <a:cubicBezTo>
                    <a:pt x="8" y="14"/>
                    <a:pt x="7" y="14"/>
                    <a:pt x="6" y="13"/>
                  </a:cubicBezTo>
                  <a:cubicBezTo>
                    <a:pt x="4" y="12"/>
                    <a:pt x="3" y="10"/>
                    <a:pt x="3" y="8"/>
                  </a:cubicBezTo>
                  <a:cubicBezTo>
                    <a:pt x="3" y="6"/>
                    <a:pt x="3" y="5"/>
                    <a:pt x="3" y="4"/>
                  </a:cubicBezTo>
                  <a:cubicBezTo>
                    <a:pt x="4" y="3"/>
                    <a:pt x="5" y="2"/>
                    <a:pt x="6" y="2"/>
                  </a:cubicBezTo>
                  <a:cubicBezTo>
                    <a:pt x="7" y="2"/>
                    <a:pt x="8" y="2"/>
                    <a:pt x="8" y="2"/>
                  </a:cubicBezTo>
                  <a:cubicBezTo>
                    <a:pt x="9" y="3"/>
                    <a:pt x="10" y="4"/>
                    <a:pt x="11" y="5"/>
                  </a:cubicBezTo>
                  <a:cubicBezTo>
                    <a:pt x="11" y="6"/>
                    <a:pt x="12" y="7"/>
                    <a:pt x="12" y="8"/>
                  </a:cubicBezTo>
                  <a:cubicBezTo>
                    <a:pt x="12" y="9"/>
                    <a:pt x="12" y="10"/>
                    <a:pt x="12" y="12"/>
                  </a:cubicBezTo>
                  <a:cubicBezTo>
                    <a:pt x="12" y="13"/>
                    <a:pt x="11" y="13"/>
                    <a:pt x="11" y="13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38" name="îs1ïde"/>
            <p:cNvSpPr/>
            <p:nvPr/>
          </p:nvSpPr>
          <p:spPr bwMode="auto">
            <a:xfrm>
              <a:off x="9934" y="2208"/>
              <a:ext cx="79" cy="141"/>
            </a:xfrm>
            <a:custGeom>
              <a:avLst/>
              <a:gdLst>
                <a:gd name="T0" fmla="*/ 11 w 14"/>
                <a:gd name="T1" fmla="*/ 24 h 25"/>
                <a:gd name="T2" fmla="*/ 14 w 14"/>
                <a:gd name="T3" fmla="*/ 0 h 25"/>
                <a:gd name="T4" fmla="*/ 14 w 14"/>
                <a:gd name="T5" fmla="*/ 0 h 25"/>
                <a:gd name="T6" fmla="*/ 1 w 14"/>
                <a:gd name="T7" fmla="*/ 2 h 25"/>
                <a:gd name="T8" fmla="*/ 0 w 14"/>
                <a:gd name="T9" fmla="*/ 8 h 25"/>
                <a:gd name="T10" fmla="*/ 0 w 14"/>
                <a:gd name="T11" fmla="*/ 8 h 25"/>
                <a:gd name="T12" fmla="*/ 2 w 14"/>
                <a:gd name="T13" fmla="*/ 5 h 25"/>
                <a:gd name="T14" fmla="*/ 5 w 14"/>
                <a:gd name="T15" fmla="*/ 4 h 25"/>
                <a:gd name="T16" fmla="*/ 12 w 14"/>
                <a:gd name="T17" fmla="*/ 3 h 25"/>
                <a:gd name="T18" fmla="*/ 9 w 14"/>
                <a:gd name="T19" fmla="*/ 25 h 25"/>
                <a:gd name="T20" fmla="*/ 11 w 14"/>
                <a:gd name="T21" fmla="*/ 2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" h="25">
                  <a:moveTo>
                    <a:pt x="11" y="24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1" y="7"/>
                    <a:pt x="1" y="6"/>
                    <a:pt x="2" y="5"/>
                  </a:cubicBezTo>
                  <a:cubicBezTo>
                    <a:pt x="3" y="5"/>
                    <a:pt x="4" y="4"/>
                    <a:pt x="5" y="4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9" y="25"/>
                    <a:pt x="9" y="25"/>
                    <a:pt x="9" y="25"/>
                  </a:cubicBezTo>
                  <a:lnTo>
                    <a:pt x="11" y="24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39" name="i$ľïḑe"/>
            <p:cNvSpPr/>
            <p:nvPr/>
          </p:nvSpPr>
          <p:spPr bwMode="auto">
            <a:xfrm>
              <a:off x="8868" y="1425"/>
              <a:ext cx="85" cy="57"/>
            </a:xfrm>
            <a:custGeom>
              <a:avLst/>
              <a:gdLst>
                <a:gd name="T0" fmla="*/ 8 w 15"/>
                <a:gd name="T1" fmla="*/ 7 h 10"/>
                <a:gd name="T2" fmla="*/ 12 w 15"/>
                <a:gd name="T3" fmla="*/ 10 h 10"/>
                <a:gd name="T4" fmla="*/ 14 w 15"/>
                <a:gd name="T5" fmla="*/ 3 h 10"/>
                <a:gd name="T6" fmla="*/ 10 w 15"/>
                <a:gd name="T7" fmla="*/ 0 h 10"/>
                <a:gd name="T8" fmla="*/ 0 w 15"/>
                <a:gd name="T9" fmla="*/ 2 h 10"/>
                <a:gd name="T10" fmla="*/ 8 w 15"/>
                <a:gd name="T11" fmla="*/ 7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0">
                  <a:moveTo>
                    <a:pt x="8" y="7"/>
                  </a:moveTo>
                  <a:cubicBezTo>
                    <a:pt x="12" y="10"/>
                    <a:pt x="12" y="10"/>
                    <a:pt x="12" y="10"/>
                  </a:cubicBezTo>
                  <a:cubicBezTo>
                    <a:pt x="12" y="7"/>
                    <a:pt x="15" y="5"/>
                    <a:pt x="14" y="3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7" y="0"/>
                    <a:pt x="3" y="0"/>
                    <a:pt x="0" y="2"/>
                  </a:cubicBezTo>
                  <a:cubicBezTo>
                    <a:pt x="1" y="4"/>
                    <a:pt x="4" y="8"/>
                    <a:pt x="8" y="7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40" name="iŝļíḍè"/>
            <p:cNvSpPr/>
            <p:nvPr/>
          </p:nvSpPr>
          <p:spPr bwMode="auto">
            <a:xfrm>
              <a:off x="8940" y="1504"/>
              <a:ext cx="67" cy="47"/>
            </a:xfrm>
            <a:custGeom>
              <a:avLst/>
              <a:gdLst>
                <a:gd name="T0" fmla="*/ 7 w 12"/>
                <a:gd name="T1" fmla="*/ 7 h 8"/>
                <a:gd name="T2" fmla="*/ 9 w 12"/>
                <a:gd name="T3" fmla="*/ 8 h 8"/>
                <a:gd name="T4" fmla="*/ 12 w 12"/>
                <a:gd name="T5" fmla="*/ 6 h 8"/>
                <a:gd name="T6" fmla="*/ 11 w 12"/>
                <a:gd name="T7" fmla="*/ 2 h 8"/>
                <a:gd name="T8" fmla="*/ 8 w 12"/>
                <a:gd name="T9" fmla="*/ 0 h 8"/>
                <a:gd name="T10" fmla="*/ 0 w 12"/>
                <a:gd name="T11" fmla="*/ 3 h 8"/>
                <a:gd name="T12" fmla="*/ 7 w 12"/>
                <a:gd name="T13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">
                  <a:moveTo>
                    <a:pt x="7" y="7"/>
                  </a:moveTo>
                  <a:cubicBezTo>
                    <a:pt x="9" y="8"/>
                    <a:pt x="9" y="8"/>
                    <a:pt x="9" y="8"/>
                  </a:cubicBezTo>
                  <a:cubicBezTo>
                    <a:pt x="10" y="8"/>
                    <a:pt x="11" y="6"/>
                    <a:pt x="12" y="6"/>
                  </a:cubicBezTo>
                  <a:cubicBezTo>
                    <a:pt x="12" y="4"/>
                    <a:pt x="11" y="2"/>
                    <a:pt x="11" y="2"/>
                  </a:cubicBezTo>
                  <a:cubicBezTo>
                    <a:pt x="11" y="0"/>
                    <a:pt x="9" y="1"/>
                    <a:pt x="8" y="0"/>
                  </a:cubicBezTo>
                  <a:cubicBezTo>
                    <a:pt x="5" y="1"/>
                    <a:pt x="1" y="0"/>
                    <a:pt x="0" y="3"/>
                  </a:cubicBezTo>
                  <a:cubicBezTo>
                    <a:pt x="2" y="5"/>
                    <a:pt x="5" y="6"/>
                    <a:pt x="7" y="7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41" name="íṩḻîḋê"/>
            <p:cNvSpPr/>
            <p:nvPr/>
          </p:nvSpPr>
          <p:spPr bwMode="auto">
            <a:xfrm>
              <a:off x="8980" y="1301"/>
              <a:ext cx="248" cy="409"/>
            </a:xfrm>
            <a:custGeom>
              <a:avLst/>
              <a:gdLst>
                <a:gd name="T0" fmla="*/ 9 w 44"/>
                <a:gd name="T1" fmla="*/ 32 h 72"/>
                <a:gd name="T2" fmla="*/ 12 w 44"/>
                <a:gd name="T3" fmla="*/ 31 h 72"/>
                <a:gd name="T4" fmla="*/ 15 w 44"/>
                <a:gd name="T5" fmla="*/ 33 h 72"/>
                <a:gd name="T6" fmla="*/ 13 w 44"/>
                <a:gd name="T7" fmla="*/ 44 h 72"/>
                <a:gd name="T8" fmla="*/ 8 w 44"/>
                <a:gd name="T9" fmla="*/ 41 h 72"/>
                <a:gd name="T10" fmla="*/ 14 w 44"/>
                <a:gd name="T11" fmla="*/ 68 h 72"/>
                <a:gd name="T12" fmla="*/ 26 w 44"/>
                <a:gd name="T13" fmla="*/ 72 h 72"/>
                <a:gd name="T14" fmla="*/ 27 w 44"/>
                <a:gd name="T15" fmla="*/ 69 h 72"/>
                <a:gd name="T16" fmla="*/ 15 w 44"/>
                <a:gd name="T17" fmla="*/ 52 h 72"/>
                <a:gd name="T18" fmla="*/ 21 w 44"/>
                <a:gd name="T19" fmla="*/ 49 h 72"/>
                <a:gd name="T20" fmla="*/ 21 w 44"/>
                <a:gd name="T21" fmla="*/ 40 h 72"/>
                <a:gd name="T22" fmla="*/ 26 w 44"/>
                <a:gd name="T23" fmla="*/ 45 h 72"/>
                <a:gd name="T24" fmla="*/ 19 w 44"/>
                <a:gd name="T25" fmla="*/ 31 h 72"/>
                <a:gd name="T26" fmla="*/ 19 w 44"/>
                <a:gd name="T27" fmla="*/ 21 h 72"/>
                <a:gd name="T28" fmla="*/ 30 w 44"/>
                <a:gd name="T29" fmla="*/ 30 h 72"/>
                <a:gd name="T30" fmla="*/ 26 w 44"/>
                <a:gd name="T31" fmla="*/ 19 h 72"/>
                <a:gd name="T32" fmla="*/ 29 w 44"/>
                <a:gd name="T33" fmla="*/ 16 h 72"/>
                <a:gd name="T34" fmla="*/ 43 w 44"/>
                <a:gd name="T35" fmla="*/ 28 h 72"/>
                <a:gd name="T36" fmla="*/ 29 w 44"/>
                <a:gd name="T37" fmla="*/ 8 h 72"/>
                <a:gd name="T38" fmla="*/ 24 w 44"/>
                <a:gd name="T39" fmla="*/ 6 h 72"/>
                <a:gd name="T40" fmla="*/ 24 w 44"/>
                <a:gd name="T41" fmla="*/ 13 h 72"/>
                <a:gd name="T42" fmla="*/ 17 w 44"/>
                <a:gd name="T43" fmla="*/ 11 h 72"/>
                <a:gd name="T44" fmla="*/ 16 w 44"/>
                <a:gd name="T45" fmla="*/ 0 h 72"/>
                <a:gd name="T46" fmla="*/ 14 w 44"/>
                <a:gd name="T47" fmla="*/ 6 h 72"/>
                <a:gd name="T48" fmla="*/ 9 w 44"/>
                <a:gd name="T49" fmla="*/ 8 h 72"/>
                <a:gd name="T50" fmla="*/ 16 w 44"/>
                <a:gd name="T51" fmla="*/ 16 h 72"/>
                <a:gd name="T52" fmla="*/ 16 w 44"/>
                <a:gd name="T53" fmla="*/ 25 h 72"/>
                <a:gd name="T54" fmla="*/ 11 w 44"/>
                <a:gd name="T55" fmla="*/ 20 h 72"/>
                <a:gd name="T56" fmla="*/ 0 w 44"/>
                <a:gd name="T57" fmla="*/ 19 h 72"/>
                <a:gd name="T58" fmla="*/ 9 w 44"/>
                <a:gd name="T59" fmla="*/ 28 h 72"/>
                <a:gd name="T60" fmla="*/ 9 w 44"/>
                <a:gd name="T61" fmla="*/ 3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4" h="72">
                  <a:moveTo>
                    <a:pt x="9" y="32"/>
                  </a:moveTo>
                  <a:cubicBezTo>
                    <a:pt x="10" y="33"/>
                    <a:pt x="11" y="32"/>
                    <a:pt x="12" y="31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6" y="37"/>
                    <a:pt x="15" y="41"/>
                    <a:pt x="13" y="44"/>
                  </a:cubicBezTo>
                  <a:cubicBezTo>
                    <a:pt x="11" y="46"/>
                    <a:pt x="10" y="42"/>
                    <a:pt x="8" y="41"/>
                  </a:cubicBezTo>
                  <a:cubicBezTo>
                    <a:pt x="10" y="50"/>
                    <a:pt x="15" y="60"/>
                    <a:pt x="14" y="68"/>
                  </a:cubicBezTo>
                  <a:cubicBezTo>
                    <a:pt x="20" y="72"/>
                    <a:pt x="24" y="72"/>
                    <a:pt x="26" y="72"/>
                  </a:cubicBezTo>
                  <a:cubicBezTo>
                    <a:pt x="27" y="69"/>
                    <a:pt x="27" y="69"/>
                    <a:pt x="27" y="69"/>
                  </a:cubicBezTo>
                  <a:cubicBezTo>
                    <a:pt x="19" y="64"/>
                    <a:pt x="16" y="54"/>
                    <a:pt x="15" y="52"/>
                  </a:cubicBezTo>
                  <a:cubicBezTo>
                    <a:pt x="21" y="49"/>
                    <a:pt x="21" y="49"/>
                    <a:pt x="21" y="49"/>
                  </a:cubicBezTo>
                  <a:cubicBezTo>
                    <a:pt x="21" y="46"/>
                    <a:pt x="20" y="41"/>
                    <a:pt x="21" y="40"/>
                  </a:cubicBezTo>
                  <a:cubicBezTo>
                    <a:pt x="24" y="41"/>
                    <a:pt x="25" y="43"/>
                    <a:pt x="26" y="45"/>
                  </a:cubicBezTo>
                  <a:cubicBezTo>
                    <a:pt x="33" y="42"/>
                    <a:pt x="22" y="36"/>
                    <a:pt x="19" y="31"/>
                  </a:cubicBezTo>
                  <a:cubicBezTo>
                    <a:pt x="19" y="27"/>
                    <a:pt x="19" y="24"/>
                    <a:pt x="19" y="21"/>
                  </a:cubicBezTo>
                  <a:cubicBezTo>
                    <a:pt x="23" y="22"/>
                    <a:pt x="27" y="27"/>
                    <a:pt x="30" y="30"/>
                  </a:cubicBezTo>
                  <a:cubicBezTo>
                    <a:pt x="33" y="27"/>
                    <a:pt x="27" y="23"/>
                    <a:pt x="26" y="19"/>
                  </a:cubicBezTo>
                  <a:cubicBezTo>
                    <a:pt x="25" y="17"/>
                    <a:pt x="27" y="17"/>
                    <a:pt x="29" y="16"/>
                  </a:cubicBezTo>
                  <a:cubicBezTo>
                    <a:pt x="43" y="28"/>
                    <a:pt x="43" y="28"/>
                    <a:pt x="43" y="28"/>
                  </a:cubicBezTo>
                  <a:cubicBezTo>
                    <a:pt x="44" y="21"/>
                    <a:pt x="34" y="15"/>
                    <a:pt x="29" y="8"/>
                  </a:cubicBezTo>
                  <a:cubicBezTo>
                    <a:pt x="30" y="6"/>
                    <a:pt x="29" y="4"/>
                    <a:pt x="24" y="6"/>
                  </a:cubicBezTo>
                  <a:cubicBezTo>
                    <a:pt x="22" y="6"/>
                    <a:pt x="19" y="7"/>
                    <a:pt x="24" y="13"/>
                  </a:cubicBezTo>
                  <a:cubicBezTo>
                    <a:pt x="21" y="17"/>
                    <a:pt x="19" y="12"/>
                    <a:pt x="17" y="11"/>
                  </a:cubicBezTo>
                  <a:cubicBezTo>
                    <a:pt x="18" y="6"/>
                    <a:pt x="20" y="1"/>
                    <a:pt x="16" y="0"/>
                  </a:cubicBezTo>
                  <a:cubicBezTo>
                    <a:pt x="16" y="2"/>
                    <a:pt x="16" y="4"/>
                    <a:pt x="14" y="6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10"/>
                    <a:pt x="14" y="13"/>
                    <a:pt x="16" y="16"/>
                  </a:cubicBezTo>
                  <a:cubicBezTo>
                    <a:pt x="17" y="20"/>
                    <a:pt x="16" y="23"/>
                    <a:pt x="16" y="25"/>
                  </a:cubicBezTo>
                  <a:cubicBezTo>
                    <a:pt x="12" y="27"/>
                    <a:pt x="13" y="22"/>
                    <a:pt x="11" y="20"/>
                  </a:cubicBezTo>
                  <a:cubicBezTo>
                    <a:pt x="7" y="17"/>
                    <a:pt x="2" y="18"/>
                    <a:pt x="0" y="19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9" y="29"/>
                    <a:pt x="6" y="32"/>
                    <a:pt x="9" y="32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42" name="íṡľiḑê"/>
            <p:cNvSpPr/>
            <p:nvPr/>
          </p:nvSpPr>
          <p:spPr bwMode="auto">
            <a:xfrm>
              <a:off x="9460" y="926"/>
              <a:ext cx="74" cy="74"/>
            </a:xfrm>
            <a:custGeom>
              <a:avLst/>
              <a:gdLst>
                <a:gd name="T0" fmla="*/ 2 w 13"/>
                <a:gd name="T1" fmla="*/ 13 h 13"/>
                <a:gd name="T2" fmla="*/ 9 w 13"/>
                <a:gd name="T3" fmla="*/ 13 h 13"/>
                <a:gd name="T4" fmla="*/ 3 w 13"/>
                <a:gd name="T5" fmla="*/ 0 h 13"/>
                <a:gd name="T6" fmla="*/ 2 w 13"/>
                <a:gd name="T7" fmla="*/ 8 h 13"/>
                <a:gd name="T8" fmla="*/ 2 w 13"/>
                <a:gd name="T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2" y="13"/>
                  </a:moveTo>
                  <a:cubicBezTo>
                    <a:pt x="4" y="13"/>
                    <a:pt x="6" y="13"/>
                    <a:pt x="9" y="13"/>
                  </a:cubicBezTo>
                  <a:cubicBezTo>
                    <a:pt x="13" y="8"/>
                    <a:pt x="6" y="3"/>
                    <a:pt x="3" y="0"/>
                  </a:cubicBezTo>
                  <a:cubicBezTo>
                    <a:pt x="0" y="1"/>
                    <a:pt x="2" y="6"/>
                    <a:pt x="2" y="8"/>
                  </a:cubicBezTo>
                  <a:cubicBezTo>
                    <a:pt x="2" y="9"/>
                    <a:pt x="1" y="11"/>
                    <a:pt x="2" y="13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43" name="iṥļiḓe"/>
            <p:cNvSpPr/>
            <p:nvPr/>
          </p:nvSpPr>
          <p:spPr bwMode="auto">
            <a:xfrm>
              <a:off x="9432" y="1040"/>
              <a:ext cx="45" cy="62"/>
            </a:xfrm>
            <a:custGeom>
              <a:avLst/>
              <a:gdLst>
                <a:gd name="T0" fmla="*/ 2 w 8"/>
                <a:gd name="T1" fmla="*/ 11 h 11"/>
                <a:gd name="T2" fmla="*/ 8 w 8"/>
                <a:gd name="T3" fmla="*/ 9 h 11"/>
                <a:gd name="T4" fmla="*/ 7 w 8"/>
                <a:gd name="T5" fmla="*/ 4 h 11"/>
                <a:gd name="T6" fmla="*/ 3 w 8"/>
                <a:gd name="T7" fmla="*/ 0 h 11"/>
                <a:gd name="T8" fmla="*/ 1 w 8"/>
                <a:gd name="T9" fmla="*/ 5 h 11"/>
                <a:gd name="T10" fmla="*/ 2 w 8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11">
                  <a:moveTo>
                    <a:pt x="2" y="11"/>
                  </a:moveTo>
                  <a:cubicBezTo>
                    <a:pt x="4" y="11"/>
                    <a:pt x="6" y="10"/>
                    <a:pt x="8" y="9"/>
                  </a:cubicBezTo>
                  <a:cubicBezTo>
                    <a:pt x="8" y="7"/>
                    <a:pt x="8" y="6"/>
                    <a:pt x="7" y="4"/>
                  </a:cubicBezTo>
                  <a:cubicBezTo>
                    <a:pt x="6" y="3"/>
                    <a:pt x="5" y="1"/>
                    <a:pt x="3" y="0"/>
                  </a:cubicBezTo>
                  <a:cubicBezTo>
                    <a:pt x="3" y="0"/>
                    <a:pt x="0" y="1"/>
                    <a:pt x="1" y="5"/>
                  </a:cubicBezTo>
                  <a:cubicBezTo>
                    <a:pt x="2" y="8"/>
                    <a:pt x="2" y="9"/>
                    <a:pt x="2" y="11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44" name="iŝ1îḋé"/>
            <p:cNvSpPr/>
            <p:nvPr/>
          </p:nvSpPr>
          <p:spPr bwMode="auto">
            <a:xfrm>
              <a:off x="9556" y="989"/>
              <a:ext cx="102" cy="97"/>
            </a:xfrm>
            <a:custGeom>
              <a:avLst/>
              <a:gdLst>
                <a:gd name="T0" fmla="*/ 5 w 18"/>
                <a:gd name="T1" fmla="*/ 11 h 17"/>
                <a:gd name="T2" fmla="*/ 7 w 18"/>
                <a:gd name="T3" fmla="*/ 11 h 17"/>
                <a:gd name="T4" fmla="*/ 7 w 18"/>
                <a:gd name="T5" fmla="*/ 17 h 17"/>
                <a:gd name="T6" fmla="*/ 8 w 18"/>
                <a:gd name="T7" fmla="*/ 17 h 17"/>
                <a:gd name="T8" fmla="*/ 12 w 18"/>
                <a:gd name="T9" fmla="*/ 14 h 17"/>
                <a:gd name="T10" fmla="*/ 13 w 18"/>
                <a:gd name="T11" fmla="*/ 12 h 17"/>
                <a:gd name="T12" fmla="*/ 17 w 18"/>
                <a:gd name="T13" fmla="*/ 7 h 17"/>
                <a:gd name="T14" fmla="*/ 13 w 18"/>
                <a:gd name="T15" fmla="*/ 0 h 17"/>
                <a:gd name="T16" fmla="*/ 2 w 18"/>
                <a:gd name="T17" fmla="*/ 3 h 17"/>
                <a:gd name="T18" fmla="*/ 5 w 18"/>
                <a:gd name="T19" fmla="*/ 11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" h="17">
                  <a:moveTo>
                    <a:pt x="5" y="11"/>
                  </a:moveTo>
                  <a:cubicBezTo>
                    <a:pt x="7" y="11"/>
                    <a:pt x="7" y="11"/>
                    <a:pt x="7" y="11"/>
                  </a:cubicBezTo>
                  <a:cubicBezTo>
                    <a:pt x="7" y="13"/>
                    <a:pt x="7" y="15"/>
                    <a:pt x="7" y="17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5"/>
                    <a:pt x="11" y="15"/>
                    <a:pt x="12" y="14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8" y="5"/>
                    <a:pt x="17" y="2"/>
                    <a:pt x="13" y="0"/>
                  </a:cubicBezTo>
                  <a:cubicBezTo>
                    <a:pt x="10" y="1"/>
                    <a:pt x="7" y="2"/>
                    <a:pt x="2" y="3"/>
                  </a:cubicBezTo>
                  <a:cubicBezTo>
                    <a:pt x="0" y="7"/>
                    <a:pt x="3" y="10"/>
                    <a:pt x="5" y="11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45" name="iṩḷiḓè"/>
            <p:cNvSpPr/>
            <p:nvPr/>
          </p:nvSpPr>
          <p:spPr bwMode="auto">
            <a:xfrm>
              <a:off x="9556" y="1080"/>
              <a:ext cx="95" cy="72"/>
            </a:xfrm>
            <a:custGeom>
              <a:avLst/>
              <a:gdLst>
                <a:gd name="T0" fmla="*/ 6 w 17"/>
                <a:gd name="T1" fmla="*/ 13 h 13"/>
                <a:gd name="T2" fmla="*/ 15 w 17"/>
                <a:gd name="T3" fmla="*/ 4 h 13"/>
                <a:gd name="T4" fmla="*/ 16 w 17"/>
                <a:gd name="T5" fmla="*/ 0 h 13"/>
                <a:gd name="T6" fmla="*/ 1 w 17"/>
                <a:gd name="T7" fmla="*/ 5 h 13"/>
                <a:gd name="T8" fmla="*/ 6 w 17"/>
                <a:gd name="T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3">
                  <a:moveTo>
                    <a:pt x="6" y="13"/>
                  </a:moveTo>
                  <a:cubicBezTo>
                    <a:pt x="9" y="10"/>
                    <a:pt x="13" y="8"/>
                    <a:pt x="15" y="4"/>
                  </a:cubicBezTo>
                  <a:cubicBezTo>
                    <a:pt x="16" y="3"/>
                    <a:pt x="17" y="2"/>
                    <a:pt x="16" y="0"/>
                  </a:cubicBezTo>
                  <a:cubicBezTo>
                    <a:pt x="11" y="0"/>
                    <a:pt x="6" y="5"/>
                    <a:pt x="1" y="5"/>
                  </a:cubicBezTo>
                  <a:cubicBezTo>
                    <a:pt x="0" y="10"/>
                    <a:pt x="4" y="11"/>
                    <a:pt x="6" y="13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46" name="îṥ1ïďé"/>
            <p:cNvSpPr/>
            <p:nvPr/>
          </p:nvSpPr>
          <p:spPr bwMode="auto">
            <a:xfrm>
              <a:off x="9358" y="1108"/>
              <a:ext cx="131" cy="181"/>
            </a:xfrm>
            <a:custGeom>
              <a:avLst/>
              <a:gdLst>
                <a:gd name="T0" fmla="*/ 7 w 23"/>
                <a:gd name="T1" fmla="*/ 32 h 32"/>
                <a:gd name="T2" fmla="*/ 23 w 23"/>
                <a:gd name="T3" fmla="*/ 0 h 32"/>
                <a:gd name="T4" fmla="*/ 3 w 23"/>
                <a:gd name="T5" fmla="*/ 23 h 32"/>
                <a:gd name="T6" fmla="*/ 7 w 23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2">
                  <a:moveTo>
                    <a:pt x="7" y="32"/>
                  </a:moveTo>
                  <a:cubicBezTo>
                    <a:pt x="13" y="23"/>
                    <a:pt x="20" y="11"/>
                    <a:pt x="23" y="0"/>
                  </a:cubicBezTo>
                  <a:cubicBezTo>
                    <a:pt x="17" y="9"/>
                    <a:pt x="11" y="18"/>
                    <a:pt x="3" y="23"/>
                  </a:cubicBezTo>
                  <a:cubicBezTo>
                    <a:pt x="0" y="28"/>
                    <a:pt x="6" y="31"/>
                    <a:pt x="7" y="32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47" name="iSḷiḍé"/>
            <p:cNvSpPr/>
            <p:nvPr/>
          </p:nvSpPr>
          <p:spPr bwMode="auto">
            <a:xfrm>
              <a:off x="9912" y="989"/>
              <a:ext cx="231" cy="250"/>
            </a:xfrm>
            <a:custGeom>
              <a:avLst/>
              <a:gdLst>
                <a:gd name="T0" fmla="*/ 9 w 41"/>
                <a:gd name="T1" fmla="*/ 38 h 44"/>
                <a:gd name="T2" fmla="*/ 22 w 41"/>
                <a:gd name="T3" fmla="*/ 33 h 44"/>
                <a:gd name="T4" fmla="*/ 12 w 41"/>
                <a:gd name="T5" fmla="*/ 44 h 44"/>
                <a:gd name="T6" fmla="*/ 29 w 41"/>
                <a:gd name="T7" fmla="*/ 31 h 44"/>
                <a:gd name="T8" fmla="*/ 39 w 41"/>
                <a:gd name="T9" fmla="*/ 26 h 44"/>
                <a:gd name="T10" fmla="*/ 40 w 41"/>
                <a:gd name="T11" fmla="*/ 22 h 44"/>
                <a:gd name="T12" fmla="*/ 39 w 41"/>
                <a:gd name="T13" fmla="*/ 22 h 44"/>
                <a:gd name="T14" fmla="*/ 36 w 41"/>
                <a:gd name="T15" fmla="*/ 24 h 44"/>
                <a:gd name="T16" fmla="*/ 34 w 41"/>
                <a:gd name="T17" fmla="*/ 23 h 44"/>
                <a:gd name="T18" fmla="*/ 37 w 41"/>
                <a:gd name="T19" fmla="*/ 18 h 44"/>
                <a:gd name="T20" fmla="*/ 40 w 41"/>
                <a:gd name="T21" fmla="*/ 14 h 44"/>
                <a:gd name="T22" fmla="*/ 37 w 41"/>
                <a:gd name="T23" fmla="*/ 0 h 44"/>
                <a:gd name="T24" fmla="*/ 29 w 41"/>
                <a:gd name="T25" fmla="*/ 23 h 44"/>
                <a:gd name="T26" fmla="*/ 23 w 41"/>
                <a:gd name="T27" fmla="*/ 27 h 44"/>
                <a:gd name="T28" fmla="*/ 6 w 41"/>
                <a:gd name="T29" fmla="*/ 29 h 44"/>
                <a:gd name="T30" fmla="*/ 4 w 41"/>
                <a:gd name="T31" fmla="*/ 28 h 44"/>
                <a:gd name="T32" fmla="*/ 6 w 41"/>
                <a:gd name="T33" fmla="*/ 37 h 44"/>
                <a:gd name="T34" fmla="*/ 9 w 41"/>
                <a:gd name="T35" fmla="*/ 38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1" h="44">
                  <a:moveTo>
                    <a:pt x="9" y="38"/>
                  </a:moveTo>
                  <a:cubicBezTo>
                    <a:pt x="14" y="36"/>
                    <a:pt x="18" y="33"/>
                    <a:pt x="22" y="33"/>
                  </a:cubicBezTo>
                  <a:cubicBezTo>
                    <a:pt x="22" y="37"/>
                    <a:pt x="15" y="41"/>
                    <a:pt x="12" y="44"/>
                  </a:cubicBezTo>
                  <a:cubicBezTo>
                    <a:pt x="22" y="43"/>
                    <a:pt x="26" y="37"/>
                    <a:pt x="29" y="31"/>
                  </a:cubicBezTo>
                  <a:cubicBezTo>
                    <a:pt x="32" y="28"/>
                    <a:pt x="36" y="27"/>
                    <a:pt x="39" y="26"/>
                  </a:cubicBezTo>
                  <a:cubicBezTo>
                    <a:pt x="40" y="25"/>
                    <a:pt x="41" y="25"/>
                    <a:pt x="40" y="22"/>
                  </a:cubicBezTo>
                  <a:cubicBezTo>
                    <a:pt x="40" y="22"/>
                    <a:pt x="39" y="22"/>
                    <a:pt x="39" y="22"/>
                  </a:cubicBezTo>
                  <a:cubicBezTo>
                    <a:pt x="38" y="23"/>
                    <a:pt x="37" y="24"/>
                    <a:pt x="36" y="24"/>
                  </a:cubicBezTo>
                  <a:cubicBezTo>
                    <a:pt x="35" y="25"/>
                    <a:pt x="33" y="25"/>
                    <a:pt x="34" y="23"/>
                  </a:cubicBezTo>
                  <a:cubicBezTo>
                    <a:pt x="35" y="21"/>
                    <a:pt x="36" y="19"/>
                    <a:pt x="37" y="18"/>
                  </a:cubicBezTo>
                  <a:cubicBezTo>
                    <a:pt x="40" y="14"/>
                    <a:pt x="40" y="14"/>
                    <a:pt x="40" y="14"/>
                  </a:cubicBezTo>
                  <a:cubicBezTo>
                    <a:pt x="40" y="11"/>
                    <a:pt x="40" y="3"/>
                    <a:pt x="37" y="0"/>
                  </a:cubicBezTo>
                  <a:cubicBezTo>
                    <a:pt x="33" y="3"/>
                    <a:pt x="31" y="15"/>
                    <a:pt x="29" y="23"/>
                  </a:cubicBezTo>
                  <a:cubicBezTo>
                    <a:pt x="27" y="27"/>
                    <a:pt x="25" y="27"/>
                    <a:pt x="23" y="27"/>
                  </a:cubicBezTo>
                  <a:cubicBezTo>
                    <a:pt x="18" y="28"/>
                    <a:pt x="10" y="30"/>
                    <a:pt x="6" y="29"/>
                  </a:cubicBezTo>
                  <a:cubicBezTo>
                    <a:pt x="4" y="28"/>
                    <a:pt x="4" y="28"/>
                    <a:pt x="4" y="28"/>
                  </a:cubicBezTo>
                  <a:cubicBezTo>
                    <a:pt x="0" y="32"/>
                    <a:pt x="5" y="35"/>
                    <a:pt x="6" y="37"/>
                  </a:cubicBezTo>
                  <a:lnTo>
                    <a:pt x="9" y="38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48" name="îşļíďê"/>
            <p:cNvSpPr/>
            <p:nvPr/>
          </p:nvSpPr>
          <p:spPr bwMode="auto">
            <a:xfrm>
              <a:off x="10093" y="1216"/>
              <a:ext cx="55" cy="79"/>
            </a:xfrm>
            <a:custGeom>
              <a:avLst/>
              <a:gdLst>
                <a:gd name="T0" fmla="*/ 4 w 10"/>
                <a:gd name="T1" fmla="*/ 14 h 14"/>
                <a:gd name="T2" fmla="*/ 9 w 10"/>
                <a:gd name="T3" fmla="*/ 12 h 14"/>
                <a:gd name="T4" fmla="*/ 2 w 10"/>
                <a:gd name="T5" fmla="*/ 0 h 14"/>
                <a:gd name="T6" fmla="*/ 1 w 10"/>
                <a:gd name="T7" fmla="*/ 10 h 14"/>
                <a:gd name="T8" fmla="*/ 4 w 10"/>
                <a:gd name="T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4">
                  <a:moveTo>
                    <a:pt x="4" y="14"/>
                  </a:moveTo>
                  <a:cubicBezTo>
                    <a:pt x="6" y="14"/>
                    <a:pt x="7" y="14"/>
                    <a:pt x="9" y="12"/>
                  </a:cubicBezTo>
                  <a:cubicBezTo>
                    <a:pt x="10" y="7"/>
                    <a:pt x="8" y="2"/>
                    <a:pt x="2" y="0"/>
                  </a:cubicBezTo>
                  <a:cubicBezTo>
                    <a:pt x="0" y="3"/>
                    <a:pt x="2" y="6"/>
                    <a:pt x="1" y="10"/>
                  </a:cubicBezTo>
                  <a:cubicBezTo>
                    <a:pt x="0" y="13"/>
                    <a:pt x="3" y="12"/>
                    <a:pt x="4" y="14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49" name="îš1íḍê"/>
            <p:cNvSpPr/>
            <p:nvPr/>
          </p:nvSpPr>
          <p:spPr bwMode="auto">
            <a:xfrm>
              <a:off x="10334" y="1385"/>
              <a:ext cx="52" cy="52"/>
            </a:xfrm>
            <a:custGeom>
              <a:avLst/>
              <a:gdLst>
                <a:gd name="T0" fmla="*/ 7 w 9"/>
                <a:gd name="T1" fmla="*/ 6 h 9"/>
                <a:gd name="T2" fmla="*/ 8 w 9"/>
                <a:gd name="T3" fmla="*/ 1 h 9"/>
                <a:gd name="T4" fmla="*/ 2 w 9"/>
                <a:gd name="T5" fmla="*/ 2 h 9"/>
                <a:gd name="T6" fmla="*/ 0 w 9"/>
                <a:gd name="T7" fmla="*/ 6 h 9"/>
                <a:gd name="T8" fmla="*/ 7 w 9"/>
                <a:gd name="T9" fmla="*/ 6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9">
                  <a:moveTo>
                    <a:pt x="7" y="6"/>
                  </a:moveTo>
                  <a:cubicBezTo>
                    <a:pt x="8" y="4"/>
                    <a:pt x="9" y="2"/>
                    <a:pt x="8" y="1"/>
                  </a:cubicBezTo>
                  <a:cubicBezTo>
                    <a:pt x="6" y="0"/>
                    <a:pt x="4" y="2"/>
                    <a:pt x="2" y="2"/>
                  </a:cubicBezTo>
                  <a:cubicBezTo>
                    <a:pt x="0" y="3"/>
                    <a:pt x="0" y="5"/>
                    <a:pt x="0" y="6"/>
                  </a:cubicBezTo>
                  <a:cubicBezTo>
                    <a:pt x="1" y="9"/>
                    <a:pt x="4" y="8"/>
                    <a:pt x="7" y="6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50" name="íŝliḓê"/>
            <p:cNvSpPr/>
            <p:nvPr/>
          </p:nvSpPr>
          <p:spPr bwMode="auto">
            <a:xfrm>
              <a:off x="10250" y="1459"/>
              <a:ext cx="152" cy="154"/>
            </a:xfrm>
            <a:custGeom>
              <a:avLst/>
              <a:gdLst>
                <a:gd name="T0" fmla="*/ 6 w 27"/>
                <a:gd name="T1" fmla="*/ 10 h 27"/>
                <a:gd name="T2" fmla="*/ 14 w 27"/>
                <a:gd name="T3" fmla="*/ 14 h 27"/>
                <a:gd name="T4" fmla="*/ 9 w 27"/>
                <a:gd name="T5" fmla="*/ 18 h 27"/>
                <a:gd name="T6" fmla="*/ 4 w 27"/>
                <a:gd name="T7" fmla="*/ 16 h 27"/>
                <a:gd name="T8" fmla="*/ 2 w 27"/>
                <a:gd name="T9" fmla="*/ 17 h 27"/>
                <a:gd name="T10" fmla="*/ 8 w 27"/>
                <a:gd name="T11" fmla="*/ 27 h 27"/>
                <a:gd name="T12" fmla="*/ 22 w 27"/>
                <a:gd name="T13" fmla="*/ 17 h 27"/>
                <a:gd name="T14" fmla="*/ 25 w 27"/>
                <a:gd name="T15" fmla="*/ 18 h 27"/>
                <a:gd name="T16" fmla="*/ 26 w 27"/>
                <a:gd name="T17" fmla="*/ 16 h 27"/>
                <a:gd name="T18" fmla="*/ 24 w 27"/>
                <a:gd name="T19" fmla="*/ 14 h 27"/>
                <a:gd name="T20" fmla="*/ 24 w 27"/>
                <a:gd name="T21" fmla="*/ 11 h 27"/>
                <a:gd name="T22" fmla="*/ 23 w 27"/>
                <a:gd name="T23" fmla="*/ 9 h 27"/>
                <a:gd name="T24" fmla="*/ 19 w 27"/>
                <a:gd name="T25" fmla="*/ 12 h 27"/>
                <a:gd name="T26" fmla="*/ 11 w 27"/>
                <a:gd name="T27" fmla="*/ 7 h 27"/>
                <a:gd name="T28" fmla="*/ 4 w 27"/>
                <a:gd name="T29" fmla="*/ 2 h 27"/>
                <a:gd name="T30" fmla="*/ 0 w 27"/>
                <a:gd name="T31" fmla="*/ 3 h 27"/>
                <a:gd name="T32" fmla="*/ 6 w 27"/>
                <a:gd name="T33" fmla="*/ 1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" h="27">
                  <a:moveTo>
                    <a:pt x="6" y="10"/>
                  </a:moveTo>
                  <a:cubicBezTo>
                    <a:pt x="9" y="11"/>
                    <a:pt x="12" y="12"/>
                    <a:pt x="14" y="14"/>
                  </a:cubicBezTo>
                  <a:cubicBezTo>
                    <a:pt x="14" y="15"/>
                    <a:pt x="11" y="17"/>
                    <a:pt x="9" y="18"/>
                  </a:cubicBezTo>
                  <a:cubicBezTo>
                    <a:pt x="7" y="19"/>
                    <a:pt x="6" y="16"/>
                    <a:pt x="4" y="16"/>
                  </a:cubicBezTo>
                  <a:cubicBezTo>
                    <a:pt x="3" y="15"/>
                    <a:pt x="2" y="15"/>
                    <a:pt x="2" y="17"/>
                  </a:cubicBezTo>
                  <a:cubicBezTo>
                    <a:pt x="4" y="20"/>
                    <a:pt x="4" y="25"/>
                    <a:pt x="8" y="27"/>
                  </a:cubicBezTo>
                  <a:cubicBezTo>
                    <a:pt x="13" y="23"/>
                    <a:pt x="17" y="20"/>
                    <a:pt x="22" y="17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6" y="18"/>
                    <a:pt x="27" y="17"/>
                    <a:pt x="26" y="16"/>
                  </a:cubicBezTo>
                  <a:cubicBezTo>
                    <a:pt x="26" y="16"/>
                    <a:pt x="25" y="14"/>
                    <a:pt x="24" y="14"/>
                  </a:cubicBezTo>
                  <a:cubicBezTo>
                    <a:pt x="24" y="11"/>
                    <a:pt x="24" y="11"/>
                    <a:pt x="24" y="11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2" y="10"/>
                    <a:pt x="20" y="11"/>
                    <a:pt x="19" y="12"/>
                  </a:cubicBezTo>
                  <a:cubicBezTo>
                    <a:pt x="16" y="10"/>
                    <a:pt x="13" y="9"/>
                    <a:pt x="11" y="7"/>
                  </a:cubicBezTo>
                  <a:cubicBezTo>
                    <a:pt x="8" y="6"/>
                    <a:pt x="6" y="4"/>
                    <a:pt x="4" y="2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9"/>
                    <a:pt x="3" y="10"/>
                    <a:pt x="6" y="10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51" name="iṡļiḍe"/>
            <p:cNvSpPr/>
            <p:nvPr/>
          </p:nvSpPr>
          <p:spPr bwMode="auto">
            <a:xfrm>
              <a:off x="10312" y="1368"/>
              <a:ext cx="305" cy="188"/>
            </a:xfrm>
            <a:custGeom>
              <a:avLst/>
              <a:gdLst>
                <a:gd name="T0" fmla="*/ 52 w 54"/>
                <a:gd name="T1" fmla="*/ 10 h 33"/>
                <a:gd name="T2" fmla="*/ 41 w 54"/>
                <a:gd name="T3" fmla="*/ 13 h 33"/>
                <a:gd name="T4" fmla="*/ 37 w 54"/>
                <a:gd name="T5" fmla="*/ 11 h 33"/>
                <a:gd name="T6" fmla="*/ 35 w 54"/>
                <a:gd name="T7" fmla="*/ 12 h 33"/>
                <a:gd name="T8" fmla="*/ 29 w 54"/>
                <a:gd name="T9" fmla="*/ 15 h 33"/>
                <a:gd name="T10" fmla="*/ 28 w 54"/>
                <a:gd name="T11" fmla="*/ 13 h 33"/>
                <a:gd name="T12" fmla="*/ 23 w 54"/>
                <a:gd name="T13" fmla="*/ 15 h 33"/>
                <a:gd name="T14" fmla="*/ 19 w 54"/>
                <a:gd name="T15" fmla="*/ 15 h 33"/>
                <a:gd name="T16" fmla="*/ 26 w 54"/>
                <a:gd name="T17" fmla="*/ 0 h 33"/>
                <a:gd name="T18" fmla="*/ 19 w 54"/>
                <a:gd name="T19" fmla="*/ 6 h 33"/>
                <a:gd name="T20" fmla="*/ 14 w 54"/>
                <a:gd name="T21" fmla="*/ 10 h 33"/>
                <a:gd name="T22" fmla="*/ 10 w 54"/>
                <a:gd name="T23" fmla="*/ 15 h 33"/>
                <a:gd name="T24" fmla="*/ 17 w 54"/>
                <a:gd name="T25" fmla="*/ 16 h 33"/>
                <a:gd name="T26" fmla="*/ 24 w 54"/>
                <a:gd name="T27" fmla="*/ 19 h 33"/>
                <a:gd name="T28" fmla="*/ 23 w 54"/>
                <a:gd name="T29" fmla="*/ 23 h 33"/>
                <a:gd name="T30" fmla="*/ 3 w 54"/>
                <a:gd name="T31" fmla="*/ 13 h 33"/>
                <a:gd name="T32" fmla="*/ 0 w 54"/>
                <a:gd name="T33" fmla="*/ 15 h 33"/>
                <a:gd name="T34" fmla="*/ 4 w 54"/>
                <a:gd name="T35" fmla="*/ 21 h 33"/>
                <a:gd name="T36" fmla="*/ 8 w 54"/>
                <a:gd name="T37" fmla="*/ 22 h 33"/>
                <a:gd name="T38" fmla="*/ 24 w 54"/>
                <a:gd name="T39" fmla="*/ 27 h 33"/>
                <a:gd name="T40" fmla="*/ 14 w 54"/>
                <a:gd name="T41" fmla="*/ 26 h 33"/>
                <a:gd name="T42" fmla="*/ 21 w 54"/>
                <a:gd name="T43" fmla="*/ 30 h 33"/>
                <a:gd name="T44" fmla="*/ 29 w 54"/>
                <a:gd name="T45" fmla="*/ 33 h 33"/>
                <a:gd name="T46" fmla="*/ 34 w 54"/>
                <a:gd name="T47" fmla="*/ 28 h 33"/>
                <a:gd name="T48" fmla="*/ 45 w 54"/>
                <a:gd name="T49" fmla="*/ 28 h 33"/>
                <a:gd name="T50" fmla="*/ 46 w 54"/>
                <a:gd name="T51" fmla="*/ 23 h 33"/>
                <a:gd name="T52" fmla="*/ 42 w 54"/>
                <a:gd name="T53" fmla="*/ 19 h 33"/>
                <a:gd name="T54" fmla="*/ 43 w 54"/>
                <a:gd name="T55" fmla="*/ 18 h 33"/>
                <a:gd name="T56" fmla="*/ 50 w 54"/>
                <a:gd name="T57" fmla="*/ 17 h 33"/>
                <a:gd name="T58" fmla="*/ 52 w 54"/>
                <a:gd name="T59" fmla="*/ 10 h 33"/>
                <a:gd name="T60" fmla="*/ 38 w 54"/>
                <a:gd name="T61" fmla="*/ 23 h 33"/>
                <a:gd name="T62" fmla="*/ 30 w 54"/>
                <a:gd name="T63" fmla="*/ 24 h 33"/>
                <a:gd name="T64" fmla="*/ 33 w 54"/>
                <a:gd name="T65" fmla="*/ 23 h 33"/>
                <a:gd name="T66" fmla="*/ 35 w 54"/>
                <a:gd name="T67" fmla="*/ 21 h 33"/>
                <a:gd name="T68" fmla="*/ 31 w 54"/>
                <a:gd name="T69" fmla="*/ 20 h 33"/>
                <a:gd name="T70" fmla="*/ 30 w 54"/>
                <a:gd name="T71" fmla="*/ 19 h 33"/>
                <a:gd name="T72" fmla="*/ 33 w 54"/>
                <a:gd name="T73" fmla="*/ 17 h 33"/>
                <a:gd name="T74" fmla="*/ 37 w 54"/>
                <a:gd name="T75" fmla="*/ 17 h 33"/>
                <a:gd name="T76" fmla="*/ 38 w 54"/>
                <a:gd name="T77" fmla="*/ 2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4" h="33">
                  <a:moveTo>
                    <a:pt x="52" y="10"/>
                  </a:moveTo>
                  <a:cubicBezTo>
                    <a:pt x="49" y="11"/>
                    <a:pt x="45" y="11"/>
                    <a:pt x="41" y="13"/>
                  </a:cubicBezTo>
                  <a:cubicBezTo>
                    <a:pt x="39" y="13"/>
                    <a:pt x="38" y="12"/>
                    <a:pt x="37" y="11"/>
                  </a:cubicBezTo>
                  <a:cubicBezTo>
                    <a:pt x="35" y="11"/>
                    <a:pt x="34" y="11"/>
                    <a:pt x="35" y="12"/>
                  </a:cubicBezTo>
                  <a:cubicBezTo>
                    <a:pt x="33" y="14"/>
                    <a:pt x="31" y="15"/>
                    <a:pt x="29" y="15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5" y="12"/>
                    <a:pt x="25" y="14"/>
                    <a:pt x="23" y="15"/>
                  </a:cubicBezTo>
                  <a:cubicBezTo>
                    <a:pt x="23" y="14"/>
                    <a:pt x="19" y="16"/>
                    <a:pt x="19" y="15"/>
                  </a:cubicBezTo>
                  <a:cubicBezTo>
                    <a:pt x="21" y="11"/>
                    <a:pt x="26" y="5"/>
                    <a:pt x="26" y="0"/>
                  </a:cubicBezTo>
                  <a:cubicBezTo>
                    <a:pt x="23" y="0"/>
                    <a:pt x="22" y="3"/>
                    <a:pt x="19" y="6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2" y="12"/>
                    <a:pt x="10" y="13"/>
                    <a:pt x="10" y="15"/>
                  </a:cubicBezTo>
                  <a:cubicBezTo>
                    <a:pt x="12" y="15"/>
                    <a:pt x="14" y="16"/>
                    <a:pt x="17" y="16"/>
                  </a:cubicBezTo>
                  <a:cubicBezTo>
                    <a:pt x="20" y="18"/>
                    <a:pt x="21" y="19"/>
                    <a:pt x="24" y="19"/>
                  </a:cubicBezTo>
                  <a:cubicBezTo>
                    <a:pt x="25" y="21"/>
                    <a:pt x="24" y="22"/>
                    <a:pt x="23" y="23"/>
                  </a:cubicBezTo>
                  <a:cubicBezTo>
                    <a:pt x="16" y="20"/>
                    <a:pt x="9" y="16"/>
                    <a:pt x="3" y="13"/>
                  </a:cubicBezTo>
                  <a:cubicBezTo>
                    <a:pt x="1" y="13"/>
                    <a:pt x="1" y="14"/>
                    <a:pt x="0" y="15"/>
                  </a:cubicBezTo>
                  <a:cubicBezTo>
                    <a:pt x="2" y="17"/>
                    <a:pt x="3" y="20"/>
                    <a:pt x="4" y="21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9" y="22"/>
                    <a:pt x="20" y="25"/>
                    <a:pt x="24" y="27"/>
                  </a:cubicBezTo>
                  <a:cubicBezTo>
                    <a:pt x="23" y="29"/>
                    <a:pt x="15" y="25"/>
                    <a:pt x="14" y="26"/>
                  </a:cubicBezTo>
                  <a:cubicBezTo>
                    <a:pt x="16" y="29"/>
                    <a:pt x="19" y="28"/>
                    <a:pt x="21" y="30"/>
                  </a:cubicBezTo>
                  <a:cubicBezTo>
                    <a:pt x="24" y="31"/>
                    <a:pt x="27" y="32"/>
                    <a:pt x="29" y="33"/>
                  </a:cubicBezTo>
                  <a:cubicBezTo>
                    <a:pt x="31" y="31"/>
                    <a:pt x="32" y="28"/>
                    <a:pt x="34" y="28"/>
                  </a:cubicBezTo>
                  <a:cubicBezTo>
                    <a:pt x="37" y="28"/>
                    <a:pt x="42" y="30"/>
                    <a:pt x="45" y="28"/>
                  </a:cubicBezTo>
                  <a:cubicBezTo>
                    <a:pt x="45" y="26"/>
                    <a:pt x="46" y="24"/>
                    <a:pt x="46" y="23"/>
                  </a:cubicBezTo>
                  <a:cubicBezTo>
                    <a:pt x="45" y="21"/>
                    <a:pt x="42" y="20"/>
                    <a:pt x="42" y="19"/>
                  </a:cubicBezTo>
                  <a:cubicBezTo>
                    <a:pt x="42" y="19"/>
                    <a:pt x="42" y="18"/>
                    <a:pt x="43" y="18"/>
                  </a:cubicBezTo>
                  <a:cubicBezTo>
                    <a:pt x="46" y="18"/>
                    <a:pt x="48" y="18"/>
                    <a:pt x="50" y="17"/>
                  </a:cubicBezTo>
                  <a:cubicBezTo>
                    <a:pt x="51" y="18"/>
                    <a:pt x="54" y="12"/>
                    <a:pt x="52" y="10"/>
                  </a:cubicBezTo>
                  <a:close/>
                  <a:moveTo>
                    <a:pt x="38" y="23"/>
                  </a:moveTo>
                  <a:cubicBezTo>
                    <a:pt x="36" y="24"/>
                    <a:pt x="33" y="24"/>
                    <a:pt x="30" y="24"/>
                  </a:cubicBezTo>
                  <a:cubicBezTo>
                    <a:pt x="29" y="23"/>
                    <a:pt x="32" y="23"/>
                    <a:pt x="33" y="23"/>
                  </a:cubicBezTo>
                  <a:cubicBezTo>
                    <a:pt x="34" y="22"/>
                    <a:pt x="34" y="22"/>
                    <a:pt x="35" y="21"/>
                  </a:cubicBezTo>
                  <a:cubicBezTo>
                    <a:pt x="34" y="20"/>
                    <a:pt x="33" y="19"/>
                    <a:pt x="31" y="20"/>
                  </a:cubicBezTo>
                  <a:cubicBezTo>
                    <a:pt x="30" y="20"/>
                    <a:pt x="29" y="19"/>
                    <a:pt x="30" y="19"/>
                  </a:cubicBezTo>
                  <a:cubicBezTo>
                    <a:pt x="31" y="19"/>
                    <a:pt x="32" y="18"/>
                    <a:pt x="33" y="17"/>
                  </a:cubicBezTo>
                  <a:cubicBezTo>
                    <a:pt x="34" y="17"/>
                    <a:pt x="35" y="17"/>
                    <a:pt x="37" y="17"/>
                  </a:cubicBezTo>
                  <a:cubicBezTo>
                    <a:pt x="37" y="19"/>
                    <a:pt x="39" y="21"/>
                    <a:pt x="38" y="23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52" name="ï$ļïdé"/>
            <p:cNvSpPr/>
            <p:nvPr/>
          </p:nvSpPr>
          <p:spPr bwMode="auto">
            <a:xfrm>
              <a:off x="8754" y="785"/>
              <a:ext cx="1958" cy="1968"/>
            </a:xfrm>
            <a:custGeom>
              <a:avLst/>
              <a:gdLst>
                <a:gd name="T0" fmla="*/ 174 w 347"/>
                <a:gd name="T1" fmla="*/ 0 h 347"/>
                <a:gd name="T2" fmla="*/ 0 w 347"/>
                <a:gd name="T3" fmla="*/ 173 h 347"/>
                <a:gd name="T4" fmla="*/ 174 w 347"/>
                <a:gd name="T5" fmla="*/ 347 h 347"/>
                <a:gd name="T6" fmla="*/ 347 w 347"/>
                <a:gd name="T7" fmla="*/ 173 h 347"/>
                <a:gd name="T8" fmla="*/ 174 w 347"/>
                <a:gd name="T9" fmla="*/ 0 h 347"/>
                <a:gd name="T10" fmla="*/ 174 w 347"/>
                <a:gd name="T11" fmla="*/ 343 h 347"/>
                <a:gd name="T12" fmla="*/ 4 w 347"/>
                <a:gd name="T13" fmla="*/ 173 h 347"/>
                <a:gd name="T14" fmla="*/ 174 w 347"/>
                <a:gd name="T15" fmla="*/ 4 h 347"/>
                <a:gd name="T16" fmla="*/ 343 w 347"/>
                <a:gd name="T17" fmla="*/ 173 h 347"/>
                <a:gd name="T18" fmla="*/ 174 w 347"/>
                <a:gd name="T19" fmla="*/ 343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7" h="347">
                  <a:moveTo>
                    <a:pt x="174" y="0"/>
                  </a:moveTo>
                  <a:cubicBezTo>
                    <a:pt x="78" y="0"/>
                    <a:pt x="0" y="78"/>
                    <a:pt x="0" y="173"/>
                  </a:cubicBezTo>
                  <a:cubicBezTo>
                    <a:pt x="0" y="269"/>
                    <a:pt x="78" y="347"/>
                    <a:pt x="174" y="347"/>
                  </a:cubicBezTo>
                  <a:cubicBezTo>
                    <a:pt x="269" y="347"/>
                    <a:pt x="347" y="269"/>
                    <a:pt x="347" y="173"/>
                  </a:cubicBezTo>
                  <a:cubicBezTo>
                    <a:pt x="347" y="78"/>
                    <a:pt x="269" y="0"/>
                    <a:pt x="174" y="0"/>
                  </a:cubicBezTo>
                  <a:close/>
                  <a:moveTo>
                    <a:pt x="174" y="343"/>
                  </a:moveTo>
                  <a:cubicBezTo>
                    <a:pt x="80" y="343"/>
                    <a:pt x="4" y="267"/>
                    <a:pt x="4" y="173"/>
                  </a:cubicBezTo>
                  <a:cubicBezTo>
                    <a:pt x="4" y="80"/>
                    <a:pt x="80" y="4"/>
                    <a:pt x="174" y="4"/>
                  </a:cubicBezTo>
                  <a:cubicBezTo>
                    <a:pt x="267" y="4"/>
                    <a:pt x="343" y="80"/>
                    <a:pt x="343" y="173"/>
                  </a:cubicBezTo>
                  <a:cubicBezTo>
                    <a:pt x="343" y="267"/>
                    <a:pt x="267" y="343"/>
                    <a:pt x="174" y="343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53" name="íšlíḓe"/>
            <p:cNvSpPr/>
            <p:nvPr/>
          </p:nvSpPr>
          <p:spPr bwMode="auto">
            <a:xfrm>
              <a:off x="9194" y="1221"/>
              <a:ext cx="1085" cy="930"/>
            </a:xfrm>
            <a:custGeom>
              <a:avLst/>
              <a:gdLst>
                <a:gd name="T0" fmla="*/ 28 w 192"/>
                <a:gd name="T1" fmla="*/ 164 h 164"/>
                <a:gd name="T2" fmla="*/ 31 w 192"/>
                <a:gd name="T3" fmla="*/ 164 h 164"/>
                <a:gd name="T4" fmla="*/ 2 w 192"/>
                <a:gd name="T5" fmla="*/ 96 h 164"/>
                <a:gd name="T6" fmla="*/ 96 w 192"/>
                <a:gd name="T7" fmla="*/ 2 h 164"/>
                <a:gd name="T8" fmla="*/ 190 w 192"/>
                <a:gd name="T9" fmla="*/ 96 h 164"/>
                <a:gd name="T10" fmla="*/ 160 w 192"/>
                <a:gd name="T11" fmla="*/ 164 h 164"/>
                <a:gd name="T12" fmla="*/ 163 w 192"/>
                <a:gd name="T13" fmla="*/ 164 h 164"/>
                <a:gd name="T14" fmla="*/ 192 w 192"/>
                <a:gd name="T15" fmla="*/ 96 h 164"/>
                <a:gd name="T16" fmla="*/ 96 w 192"/>
                <a:gd name="T17" fmla="*/ 0 h 164"/>
                <a:gd name="T18" fmla="*/ 0 w 192"/>
                <a:gd name="T19" fmla="*/ 96 h 164"/>
                <a:gd name="T20" fmla="*/ 28 w 192"/>
                <a:gd name="T21" fmla="*/ 164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2" h="164">
                  <a:moveTo>
                    <a:pt x="28" y="164"/>
                  </a:moveTo>
                  <a:cubicBezTo>
                    <a:pt x="31" y="164"/>
                    <a:pt x="31" y="164"/>
                    <a:pt x="31" y="164"/>
                  </a:cubicBezTo>
                  <a:cubicBezTo>
                    <a:pt x="13" y="147"/>
                    <a:pt x="2" y="123"/>
                    <a:pt x="2" y="96"/>
                  </a:cubicBezTo>
                  <a:cubicBezTo>
                    <a:pt x="2" y="45"/>
                    <a:pt x="44" y="2"/>
                    <a:pt x="96" y="2"/>
                  </a:cubicBezTo>
                  <a:cubicBezTo>
                    <a:pt x="147" y="2"/>
                    <a:pt x="190" y="45"/>
                    <a:pt x="190" y="96"/>
                  </a:cubicBezTo>
                  <a:cubicBezTo>
                    <a:pt x="190" y="123"/>
                    <a:pt x="178" y="147"/>
                    <a:pt x="160" y="164"/>
                  </a:cubicBezTo>
                  <a:cubicBezTo>
                    <a:pt x="163" y="164"/>
                    <a:pt x="163" y="164"/>
                    <a:pt x="163" y="164"/>
                  </a:cubicBezTo>
                  <a:cubicBezTo>
                    <a:pt x="181" y="147"/>
                    <a:pt x="192" y="123"/>
                    <a:pt x="192" y="96"/>
                  </a:cubicBezTo>
                  <a:cubicBezTo>
                    <a:pt x="192" y="43"/>
                    <a:pt x="148" y="0"/>
                    <a:pt x="96" y="0"/>
                  </a:cubicBezTo>
                  <a:cubicBezTo>
                    <a:pt x="43" y="0"/>
                    <a:pt x="0" y="43"/>
                    <a:pt x="0" y="96"/>
                  </a:cubicBezTo>
                  <a:cubicBezTo>
                    <a:pt x="0" y="123"/>
                    <a:pt x="11" y="147"/>
                    <a:pt x="28" y="164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54" name="ïṣļïḍê"/>
            <p:cNvSpPr/>
            <p:nvPr/>
          </p:nvSpPr>
          <p:spPr bwMode="auto">
            <a:xfrm>
              <a:off x="10401" y="1914"/>
              <a:ext cx="210" cy="114"/>
            </a:xfrm>
            <a:custGeom>
              <a:avLst/>
              <a:gdLst>
                <a:gd name="T0" fmla="*/ 36 w 37"/>
                <a:gd name="T1" fmla="*/ 20 h 20"/>
                <a:gd name="T2" fmla="*/ 22 w 37"/>
                <a:gd name="T3" fmla="*/ 16 h 20"/>
                <a:gd name="T4" fmla="*/ 0 w 37"/>
                <a:gd name="T5" fmla="*/ 20 h 20"/>
                <a:gd name="T6" fmla="*/ 1 w 37"/>
                <a:gd name="T7" fmla="*/ 16 h 20"/>
                <a:gd name="T8" fmla="*/ 12 w 37"/>
                <a:gd name="T9" fmla="*/ 14 h 20"/>
                <a:gd name="T10" fmla="*/ 19 w 37"/>
                <a:gd name="T11" fmla="*/ 14 h 20"/>
                <a:gd name="T12" fmla="*/ 13 w 37"/>
                <a:gd name="T13" fmla="*/ 10 h 20"/>
                <a:gd name="T14" fmla="*/ 5 w 37"/>
                <a:gd name="T15" fmla="*/ 3 h 20"/>
                <a:gd name="T16" fmla="*/ 6 w 37"/>
                <a:gd name="T17" fmla="*/ 0 h 20"/>
                <a:gd name="T18" fmla="*/ 23 w 37"/>
                <a:gd name="T19" fmla="*/ 13 h 20"/>
                <a:gd name="T20" fmla="*/ 37 w 37"/>
                <a:gd name="T21" fmla="*/ 17 h 20"/>
                <a:gd name="T22" fmla="*/ 36 w 37"/>
                <a:gd name="T23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7" h="20">
                  <a:moveTo>
                    <a:pt x="36" y="20"/>
                  </a:moveTo>
                  <a:cubicBezTo>
                    <a:pt x="22" y="16"/>
                    <a:pt x="22" y="16"/>
                    <a:pt x="22" y="16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4" y="14"/>
                    <a:pt x="17" y="14"/>
                    <a:pt x="19" y="14"/>
                  </a:cubicBezTo>
                  <a:cubicBezTo>
                    <a:pt x="17" y="13"/>
                    <a:pt x="15" y="11"/>
                    <a:pt x="13" y="10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3" y="13"/>
                    <a:pt x="23" y="13"/>
                    <a:pt x="23" y="13"/>
                  </a:cubicBezTo>
                  <a:cubicBezTo>
                    <a:pt x="37" y="17"/>
                    <a:pt x="37" y="17"/>
                    <a:pt x="37" y="17"/>
                  </a:cubicBezTo>
                  <a:lnTo>
                    <a:pt x="36" y="20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</p:grpSp>
      <p:sp>
        <p:nvSpPr>
          <p:cNvPr id="14" name="椭圆 13"/>
          <p:cNvSpPr/>
          <p:nvPr/>
        </p:nvSpPr>
        <p:spPr>
          <a:xfrm>
            <a:off x="1939336" y="2420811"/>
            <a:ext cx="1592179" cy="1592179"/>
          </a:xfrm>
          <a:prstGeom prst="ellipse">
            <a:avLst/>
          </a:prstGeom>
          <a:solidFill>
            <a:srgbClr val="1F4D8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9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20096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下箭头 68"/>
          <p:cNvSpPr/>
          <p:nvPr/>
        </p:nvSpPr>
        <p:spPr>
          <a:xfrm>
            <a:off x="3105751" y="3394001"/>
            <a:ext cx="220676" cy="704688"/>
          </a:xfrm>
          <a:prstGeom prst="downArrow">
            <a:avLst/>
          </a:prstGeom>
          <a:solidFill>
            <a:srgbClr val="C33A3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D6C8F6DF-EABF-A0A2-5994-B96D50196DC9}"/>
              </a:ext>
            </a:extLst>
          </p:cNvPr>
          <p:cNvGrpSpPr/>
          <p:nvPr/>
        </p:nvGrpSpPr>
        <p:grpSpPr>
          <a:xfrm>
            <a:off x="0" y="-77584"/>
            <a:ext cx="12192000" cy="1445342"/>
            <a:chOff x="0" y="-47031"/>
            <a:chExt cx="12192000" cy="1445342"/>
          </a:xfrm>
        </p:grpSpPr>
        <p:pic>
          <p:nvPicPr>
            <p:cNvPr id="43" name="图片 42">
              <a:extLst>
                <a:ext uri="{FF2B5EF4-FFF2-40B4-BE49-F238E27FC236}">
                  <a16:creationId xmlns:a16="http://schemas.microsoft.com/office/drawing/2014/main" id="{3151F1AA-537B-7B6E-C316-F9E93ED1A7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78925"/>
            <a:stretch/>
          </p:blipFill>
          <p:spPr>
            <a:xfrm>
              <a:off x="0" y="-47031"/>
              <a:ext cx="12192000" cy="1445342"/>
            </a:xfrm>
            <a:prstGeom prst="rect">
              <a:avLst/>
            </a:prstGeom>
          </p:spPr>
        </p:pic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B18E5703-AAE0-3FBC-DA74-A0A08AC2AF83}"/>
                </a:ext>
              </a:extLst>
            </p:cNvPr>
            <p:cNvSpPr/>
            <p:nvPr/>
          </p:nvSpPr>
          <p:spPr>
            <a:xfrm>
              <a:off x="497840" y="254000"/>
              <a:ext cx="7630160" cy="635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zh-CN" altLang="en-US" sz="3600" b="1" i="0" dirty="0">
                  <a:solidFill>
                    <a:srgbClr val="1B4975"/>
                  </a:solidFill>
                  <a:effectLst/>
                  <a:latin typeface="+mn-ea"/>
                </a:rPr>
                <a:t>研究</a:t>
              </a:r>
              <a:r>
                <a:rPr lang="zh-CN" altLang="en-US" sz="3600" b="1" dirty="0">
                  <a:solidFill>
                    <a:srgbClr val="1B4975"/>
                  </a:solidFill>
                  <a:latin typeface="+mn-ea"/>
                </a:rPr>
                <a:t>内容</a:t>
              </a:r>
              <a:r>
                <a:rPr lang="zh-CN" altLang="en-US" sz="3600" b="1" i="0" dirty="0">
                  <a:solidFill>
                    <a:srgbClr val="1B4975"/>
                  </a:solidFill>
                  <a:effectLst/>
                  <a:latin typeface="+mn-ea"/>
                </a:rPr>
                <a:t>：技术路线</a:t>
              </a:r>
              <a:endParaRPr lang="zh-CN" altLang="en-US" sz="3600" b="1" dirty="0">
                <a:solidFill>
                  <a:schemeClr val="accent1">
                    <a:lumMod val="75000"/>
                  </a:schemeClr>
                </a:solidFill>
                <a:latin typeface="+mn-ea"/>
              </a:endParaRPr>
            </a:p>
          </p:txBody>
        </p:sp>
      </p:grpSp>
      <p:sp>
        <p:nvSpPr>
          <p:cNvPr id="54" name="立方体 53"/>
          <p:cNvSpPr/>
          <p:nvPr/>
        </p:nvSpPr>
        <p:spPr>
          <a:xfrm>
            <a:off x="4958617" y="4869692"/>
            <a:ext cx="1440020" cy="970013"/>
          </a:xfrm>
          <a:prstGeom prst="cube">
            <a:avLst/>
          </a:prstGeom>
          <a:solidFill>
            <a:srgbClr val="8FABD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GFM4D</a:t>
            </a:r>
          </a:p>
        </p:txBody>
      </p:sp>
      <p:sp>
        <p:nvSpPr>
          <p:cNvPr id="81" name="右箭头 80"/>
          <p:cNvSpPr/>
          <p:nvPr/>
        </p:nvSpPr>
        <p:spPr>
          <a:xfrm>
            <a:off x="4575932" y="5632319"/>
            <a:ext cx="237066" cy="592694"/>
          </a:xfrm>
          <a:prstGeom prst="rightArrow">
            <a:avLst/>
          </a:prstGeom>
          <a:solidFill>
            <a:srgbClr val="C33A3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83" name="立方体 82"/>
          <p:cNvSpPr/>
          <p:nvPr/>
        </p:nvSpPr>
        <p:spPr>
          <a:xfrm>
            <a:off x="10704797" y="3506619"/>
            <a:ext cx="1362493" cy="987465"/>
          </a:xfrm>
          <a:prstGeom prst="cube">
            <a:avLst/>
          </a:prstGeom>
          <a:solidFill>
            <a:srgbClr val="BF91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指标评价</a:t>
            </a:r>
          </a:p>
        </p:txBody>
      </p:sp>
      <p:sp>
        <p:nvSpPr>
          <p:cNvPr id="84" name="立方体 83"/>
          <p:cNvSpPr/>
          <p:nvPr/>
        </p:nvSpPr>
        <p:spPr>
          <a:xfrm>
            <a:off x="287708" y="3772969"/>
            <a:ext cx="1498283" cy="801829"/>
          </a:xfrm>
          <a:prstGeom prst="cube">
            <a:avLst/>
          </a:prstGeom>
          <a:solidFill>
            <a:srgbClr val="4473C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err="1"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xBD</a:t>
            </a:r>
            <a:r>
              <a:rPr lang="zh-CN" altLang="en-US" b="1" dirty="0"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数据集</a:t>
            </a:r>
          </a:p>
        </p:txBody>
      </p:sp>
      <p:sp>
        <p:nvSpPr>
          <p:cNvPr id="88" name="下箭头 87"/>
          <p:cNvSpPr/>
          <p:nvPr/>
        </p:nvSpPr>
        <p:spPr>
          <a:xfrm>
            <a:off x="839416" y="4635087"/>
            <a:ext cx="207386" cy="221659"/>
          </a:xfrm>
          <a:prstGeom prst="downArrow">
            <a:avLst/>
          </a:prstGeom>
          <a:solidFill>
            <a:srgbClr val="4473C5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矩形 88"/>
          <p:cNvSpPr/>
          <p:nvPr/>
        </p:nvSpPr>
        <p:spPr>
          <a:xfrm>
            <a:off x="130521" y="1320404"/>
            <a:ext cx="4381560" cy="5225547"/>
          </a:xfrm>
          <a:prstGeom prst="rect">
            <a:avLst/>
          </a:prstGeom>
          <a:noFill/>
          <a:ln w="19050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矩形 89"/>
          <p:cNvSpPr/>
          <p:nvPr/>
        </p:nvSpPr>
        <p:spPr>
          <a:xfrm>
            <a:off x="4839515" y="1320403"/>
            <a:ext cx="5434786" cy="5225547"/>
          </a:xfrm>
          <a:prstGeom prst="rect">
            <a:avLst/>
          </a:prstGeom>
          <a:noFill/>
          <a:ln w="19050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9" name="右箭头 98"/>
          <p:cNvSpPr/>
          <p:nvPr/>
        </p:nvSpPr>
        <p:spPr>
          <a:xfrm>
            <a:off x="10334592" y="3772969"/>
            <a:ext cx="237066" cy="592694"/>
          </a:xfrm>
          <a:prstGeom prst="rightArrow">
            <a:avLst/>
          </a:prstGeom>
          <a:solidFill>
            <a:srgbClr val="C33A3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105" name="文本框 104"/>
          <p:cNvSpPr txBox="1"/>
          <p:nvPr/>
        </p:nvSpPr>
        <p:spPr>
          <a:xfrm>
            <a:off x="151159" y="1398226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EF0F1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数据预处理</a:t>
            </a:r>
          </a:p>
        </p:txBody>
      </p:sp>
      <p:sp>
        <p:nvSpPr>
          <p:cNvPr id="112" name="立方体 111"/>
          <p:cNvSpPr/>
          <p:nvPr/>
        </p:nvSpPr>
        <p:spPr>
          <a:xfrm>
            <a:off x="10704796" y="2376909"/>
            <a:ext cx="1362493" cy="987465"/>
          </a:xfrm>
          <a:prstGeom prst="cube">
            <a:avLst/>
          </a:prstGeom>
          <a:solidFill>
            <a:srgbClr val="BF91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模型导出</a:t>
            </a:r>
          </a:p>
        </p:txBody>
      </p:sp>
      <p:sp>
        <p:nvSpPr>
          <p:cNvPr id="113" name="立方体 112"/>
          <p:cNvSpPr/>
          <p:nvPr/>
        </p:nvSpPr>
        <p:spPr>
          <a:xfrm>
            <a:off x="10701528" y="4636329"/>
            <a:ext cx="1362493" cy="987465"/>
          </a:xfrm>
          <a:prstGeom prst="cube">
            <a:avLst/>
          </a:prstGeom>
          <a:solidFill>
            <a:srgbClr val="BF91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报告撰写</a:t>
            </a:r>
          </a:p>
        </p:txBody>
      </p:sp>
      <p:sp>
        <p:nvSpPr>
          <p:cNvPr id="114" name="矩形 113"/>
          <p:cNvSpPr/>
          <p:nvPr/>
        </p:nvSpPr>
        <p:spPr>
          <a:xfrm>
            <a:off x="10601735" y="1320403"/>
            <a:ext cx="1536156" cy="5225547"/>
          </a:xfrm>
          <a:prstGeom prst="rect">
            <a:avLst/>
          </a:prstGeom>
          <a:noFill/>
          <a:ln w="19050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5" name="文本框 114"/>
          <p:cNvSpPr txBox="1"/>
          <p:nvPr/>
        </p:nvSpPr>
        <p:spPr>
          <a:xfrm>
            <a:off x="10686045" y="1550038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EF0F1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结果分析</a:t>
            </a:r>
          </a:p>
        </p:txBody>
      </p:sp>
      <p:sp>
        <p:nvSpPr>
          <p:cNvPr id="39" name="下箭头 38"/>
          <p:cNvSpPr/>
          <p:nvPr/>
        </p:nvSpPr>
        <p:spPr>
          <a:xfrm flipV="1">
            <a:off x="848054" y="3489931"/>
            <a:ext cx="207386" cy="221659"/>
          </a:xfrm>
          <a:prstGeom prst="downArrow">
            <a:avLst/>
          </a:prstGeom>
          <a:solidFill>
            <a:srgbClr val="4473C5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下箭头 39"/>
          <p:cNvSpPr/>
          <p:nvPr/>
        </p:nvSpPr>
        <p:spPr>
          <a:xfrm rot="5400000" flipV="1">
            <a:off x="1710649" y="2300680"/>
            <a:ext cx="207386" cy="221659"/>
          </a:xfrm>
          <a:prstGeom prst="downArrow">
            <a:avLst/>
          </a:prstGeom>
          <a:solidFill>
            <a:srgbClr val="4473C5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下箭头 44"/>
          <p:cNvSpPr/>
          <p:nvPr/>
        </p:nvSpPr>
        <p:spPr>
          <a:xfrm rot="5400000" flipV="1">
            <a:off x="1682298" y="5625183"/>
            <a:ext cx="207386" cy="221659"/>
          </a:xfrm>
          <a:prstGeom prst="downArrow">
            <a:avLst/>
          </a:prstGeom>
          <a:solidFill>
            <a:srgbClr val="4473C5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5" name="立方体 134"/>
          <p:cNvSpPr/>
          <p:nvPr/>
        </p:nvSpPr>
        <p:spPr>
          <a:xfrm>
            <a:off x="4956665" y="2107445"/>
            <a:ext cx="1454233" cy="970013"/>
          </a:xfrm>
          <a:prstGeom prst="cube">
            <a:avLst/>
          </a:prstGeom>
          <a:solidFill>
            <a:srgbClr val="8FABD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cs typeface="Arial" panose="020B0604020202020204" pitchFamily="34" charset="0"/>
              </a:rPr>
              <a:t>对比模型</a:t>
            </a:r>
            <a:endParaRPr lang="en-US" altLang="zh-CN" sz="2000" b="1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106" name="文本框 105"/>
          <p:cNvSpPr txBox="1"/>
          <p:nvPr/>
        </p:nvSpPr>
        <p:spPr>
          <a:xfrm>
            <a:off x="4935076" y="1389706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EF0F1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模型训练</a:t>
            </a:r>
          </a:p>
        </p:txBody>
      </p:sp>
      <p:cxnSp>
        <p:nvCxnSpPr>
          <p:cNvPr id="142" name="直接连接符 141"/>
          <p:cNvCxnSpPr>
            <a:stCxn id="54" idx="0"/>
          </p:cNvCxnSpPr>
          <p:nvPr/>
        </p:nvCxnSpPr>
        <p:spPr>
          <a:xfrm flipV="1">
            <a:off x="5799879" y="2719255"/>
            <a:ext cx="714139" cy="215043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5" name="直接连接符 144"/>
          <p:cNvCxnSpPr/>
          <p:nvPr/>
        </p:nvCxnSpPr>
        <p:spPr>
          <a:xfrm>
            <a:off x="5799879" y="5848129"/>
            <a:ext cx="1232225" cy="1605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7" name="图片 15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335" y="4910464"/>
            <a:ext cx="1187777" cy="1187777"/>
          </a:xfrm>
          <a:prstGeom prst="rect">
            <a:avLst/>
          </a:prstGeom>
        </p:spPr>
      </p:pic>
      <p:sp>
        <p:nvSpPr>
          <p:cNvPr id="158" name="矩形 157"/>
          <p:cNvSpPr/>
          <p:nvPr/>
        </p:nvSpPr>
        <p:spPr>
          <a:xfrm>
            <a:off x="428374" y="6133561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latin typeface="+mn-ea"/>
                <a:cs typeface="Arial" panose="020B0604020202020204" pitchFamily="34" charset="0"/>
              </a:rPr>
              <a:t>灾前影像</a:t>
            </a:r>
            <a:endParaRPr lang="zh-CN" altLang="en-US" dirty="0"/>
          </a:p>
        </p:txBody>
      </p:sp>
      <p:pic>
        <p:nvPicPr>
          <p:cNvPr id="159" name="图片 15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1945894"/>
            <a:ext cx="1190192" cy="1191619"/>
          </a:xfrm>
          <a:prstGeom prst="rect">
            <a:avLst/>
          </a:prstGeom>
        </p:spPr>
      </p:pic>
      <p:sp>
        <p:nvSpPr>
          <p:cNvPr id="160" name="矩形 159"/>
          <p:cNvSpPr/>
          <p:nvPr/>
        </p:nvSpPr>
        <p:spPr>
          <a:xfrm>
            <a:off x="383846" y="3151858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latin typeface="+mn-ea"/>
                <a:cs typeface="Arial" panose="020B0604020202020204" pitchFamily="34" charset="0"/>
              </a:rPr>
              <a:t>灾后影像</a:t>
            </a:r>
            <a:endParaRPr lang="zh-CN" altLang="en-US" dirty="0"/>
          </a:p>
        </p:txBody>
      </p:sp>
      <p:grpSp>
        <p:nvGrpSpPr>
          <p:cNvPr id="7" name="组合 6"/>
          <p:cNvGrpSpPr/>
          <p:nvPr/>
        </p:nvGrpSpPr>
        <p:grpSpPr>
          <a:xfrm>
            <a:off x="2253536" y="1423430"/>
            <a:ext cx="2011706" cy="1901594"/>
            <a:chOff x="2365768" y="1625600"/>
            <a:chExt cx="1744965" cy="1901594"/>
          </a:xfrm>
        </p:grpSpPr>
        <p:grpSp>
          <p:nvGrpSpPr>
            <p:cNvPr id="5" name="组合 4"/>
            <p:cNvGrpSpPr/>
            <p:nvPr/>
          </p:nvGrpSpPr>
          <p:grpSpPr>
            <a:xfrm>
              <a:off x="2365768" y="1625600"/>
              <a:ext cx="1744965" cy="1901594"/>
              <a:chOff x="2426060" y="1701888"/>
              <a:chExt cx="1870946" cy="2435188"/>
            </a:xfrm>
          </p:grpSpPr>
          <p:sp>
            <p:nvSpPr>
              <p:cNvPr id="51" name="立方体 50"/>
              <p:cNvSpPr/>
              <p:nvPr/>
            </p:nvSpPr>
            <p:spPr>
              <a:xfrm>
                <a:off x="2426060" y="1701888"/>
                <a:ext cx="1870946" cy="2435188"/>
              </a:xfrm>
              <a:prstGeom prst="cube">
                <a:avLst>
                  <a:gd name="adj" fmla="val 8316"/>
                </a:avLst>
              </a:prstGeom>
              <a:solidFill>
                <a:srgbClr val="C33A3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 dirty="0">
                  <a:solidFill>
                    <a:schemeClr val="bg1"/>
                  </a:solidFill>
                  <a:latin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55" name="圆角矩形 54"/>
              <p:cNvSpPr/>
              <p:nvPr/>
            </p:nvSpPr>
            <p:spPr>
              <a:xfrm>
                <a:off x="2513812" y="2371778"/>
                <a:ext cx="1550276" cy="416194"/>
              </a:xfrm>
              <a:prstGeom prst="round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400" b="1" dirty="0" err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ViT</a:t>
                </a:r>
                <a:r>
                  <a:rPr lang="en-US" altLang="zh-CN" sz="1400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encoder</a:t>
                </a:r>
                <a:endParaRPr lang="zh-CN" altLang="en-US" sz="14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6" name="圆角矩形 55"/>
              <p:cNvSpPr/>
              <p:nvPr/>
            </p:nvSpPr>
            <p:spPr>
              <a:xfrm>
                <a:off x="2513812" y="3110579"/>
                <a:ext cx="1550276" cy="824788"/>
              </a:xfrm>
              <a:prstGeom prst="roundRect">
                <a:avLst/>
              </a:prstGeom>
              <a:solidFill>
                <a:srgbClr val="F8CBAD"/>
              </a:solidFill>
              <a:ln w="19050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400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Image</a:t>
                </a:r>
              </a:p>
              <a:p>
                <a:pPr algn="ctr"/>
                <a:r>
                  <a:rPr lang="en-US" altLang="zh-CN" sz="1400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feature</a:t>
                </a:r>
              </a:p>
              <a:p>
                <a:pPr algn="ctr"/>
                <a:r>
                  <a:rPr lang="en-US" altLang="zh-CN" sz="1400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decoder</a:t>
                </a:r>
                <a:endParaRPr lang="zh-CN" altLang="en-US" sz="14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" name="矩形 3"/>
              <p:cNvSpPr/>
              <p:nvPr/>
            </p:nvSpPr>
            <p:spPr>
              <a:xfrm>
                <a:off x="2802909" y="1879620"/>
                <a:ext cx="944000" cy="43355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zh-CN" sz="1600" b="1" dirty="0" err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CogVLM</a:t>
                </a:r>
                <a:endParaRPr lang="zh-CN" altLang="en-US" sz="16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6" name="下箭头 5"/>
            <p:cNvSpPr/>
            <p:nvPr/>
          </p:nvSpPr>
          <p:spPr>
            <a:xfrm>
              <a:off x="3094733" y="2543122"/>
              <a:ext cx="155045" cy="162685"/>
            </a:xfrm>
            <a:prstGeom prst="downArrow">
              <a:avLst/>
            </a:prstGeom>
            <a:solidFill>
              <a:srgbClr val="F8CBA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3" name="立方体 62"/>
          <p:cNvSpPr/>
          <p:nvPr/>
        </p:nvSpPr>
        <p:spPr>
          <a:xfrm>
            <a:off x="2025154" y="3484481"/>
            <a:ext cx="2388583" cy="392482"/>
          </a:xfrm>
          <a:prstGeom prst="cube">
            <a:avLst/>
          </a:prstGeom>
          <a:solidFill>
            <a:srgbClr val="4473C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Long prompt</a:t>
            </a:r>
            <a:endParaRPr lang="zh-CN" altLang="en-US" sz="1600" b="1" dirty="0">
              <a:solidFill>
                <a:schemeClr val="bg1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64" name="立方体 63"/>
          <p:cNvSpPr/>
          <p:nvPr/>
        </p:nvSpPr>
        <p:spPr>
          <a:xfrm>
            <a:off x="2077228" y="4149470"/>
            <a:ext cx="2328175" cy="901086"/>
          </a:xfrm>
          <a:prstGeom prst="cube">
            <a:avLst>
              <a:gd name="adj" fmla="val 11358"/>
            </a:avLst>
          </a:prstGeom>
          <a:solidFill>
            <a:srgbClr val="C33A3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bg1"/>
                </a:solidFill>
              </a:rPr>
              <a:t>Transfer Text-to-Text Transformer</a:t>
            </a:r>
          </a:p>
        </p:txBody>
      </p:sp>
      <p:sp>
        <p:nvSpPr>
          <p:cNvPr id="70" name="下箭头 69"/>
          <p:cNvSpPr/>
          <p:nvPr/>
        </p:nvSpPr>
        <p:spPr>
          <a:xfrm>
            <a:off x="3120848" y="5126125"/>
            <a:ext cx="220676" cy="190387"/>
          </a:xfrm>
          <a:prstGeom prst="downArrow">
            <a:avLst/>
          </a:prstGeom>
          <a:solidFill>
            <a:srgbClr val="C33A3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立方体 70"/>
          <p:cNvSpPr/>
          <p:nvPr/>
        </p:nvSpPr>
        <p:spPr>
          <a:xfrm>
            <a:off x="2810397" y="5549228"/>
            <a:ext cx="822978" cy="597802"/>
          </a:xfrm>
          <a:prstGeom prst="cube">
            <a:avLst>
              <a:gd name="adj" fmla="val 21497"/>
            </a:avLst>
          </a:prstGeom>
          <a:solidFill>
            <a:srgbClr val="4473C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 b="1" dirty="0"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Short prompt</a:t>
            </a:r>
            <a:endParaRPr lang="zh-CN" altLang="en-US" sz="1050" b="1" dirty="0">
              <a:solidFill>
                <a:schemeClr val="bg1"/>
              </a:solidFill>
              <a:latin typeface="+mn-ea"/>
              <a:cs typeface="Arial" panose="020B0604020202020204" pitchFamily="34" charset="0"/>
            </a:endParaRPr>
          </a:p>
        </p:txBody>
      </p:sp>
      <p:pic>
        <p:nvPicPr>
          <p:cNvPr id="72" name="图片 7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5406" y="5504352"/>
            <a:ext cx="653401" cy="654185"/>
          </a:xfrm>
          <a:prstGeom prst="rect">
            <a:avLst/>
          </a:prstGeom>
        </p:spPr>
      </p:pic>
      <p:pic>
        <p:nvPicPr>
          <p:cNvPr id="73" name="图片 7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0841" y="5479376"/>
            <a:ext cx="654185" cy="654185"/>
          </a:xfrm>
          <a:prstGeom prst="rect">
            <a:avLst/>
          </a:prstGeom>
        </p:spPr>
      </p:pic>
      <p:sp>
        <p:nvSpPr>
          <p:cNvPr id="8" name="圆角矩形 7"/>
          <p:cNvSpPr/>
          <p:nvPr/>
        </p:nvSpPr>
        <p:spPr>
          <a:xfrm>
            <a:off x="1999077" y="5373216"/>
            <a:ext cx="2440739" cy="1076950"/>
          </a:xfrm>
          <a:prstGeom prst="roundRect">
            <a:avLst/>
          </a:prstGeom>
          <a:noFill/>
          <a:ln w="190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矩形 73"/>
          <p:cNvSpPr/>
          <p:nvPr/>
        </p:nvSpPr>
        <p:spPr>
          <a:xfrm>
            <a:off x="2638598" y="6156273"/>
            <a:ext cx="108234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b="1" dirty="0">
                <a:latin typeface="+mn-ea"/>
                <a:cs typeface="Arial" panose="020B0604020202020204" pitchFamily="34" charset="0"/>
              </a:rPr>
              <a:t>数据对匹配</a:t>
            </a:r>
            <a:endParaRPr lang="zh-CN" altLang="en-US" sz="1400" dirty="0"/>
          </a:p>
        </p:txBody>
      </p:sp>
      <p:grpSp>
        <p:nvGrpSpPr>
          <p:cNvPr id="35" name="组合 34"/>
          <p:cNvGrpSpPr/>
          <p:nvPr/>
        </p:nvGrpSpPr>
        <p:grpSpPr>
          <a:xfrm>
            <a:off x="6528048" y="1550038"/>
            <a:ext cx="3421993" cy="4435432"/>
            <a:chOff x="6528048" y="1469926"/>
            <a:chExt cx="3421993" cy="4435432"/>
          </a:xfrm>
        </p:grpSpPr>
        <p:cxnSp>
          <p:nvCxnSpPr>
            <p:cNvPr id="77" name="直接箭头连接符 76"/>
            <p:cNvCxnSpPr>
              <a:stCxn id="59" idx="2"/>
            </p:cNvCxnSpPr>
            <p:nvPr/>
          </p:nvCxnSpPr>
          <p:spPr>
            <a:xfrm flipH="1">
              <a:off x="8222282" y="4283708"/>
              <a:ext cx="1" cy="676140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" name="圆角矩形 12"/>
            <p:cNvSpPr/>
            <p:nvPr/>
          </p:nvSpPr>
          <p:spPr>
            <a:xfrm>
              <a:off x="6528048" y="1469926"/>
              <a:ext cx="3421993" cy="4435432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905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latin typeface="+mn-ea"/>
              </a:endParaRPr>
            </a:p>
          </p:txBody>
        </p:sp>
        <p:sp>
          <p:nvSpPr>
            <p:cNvPr id="58" name="圆角矩形 57"/>
            <p:cNvSpPr/>
            <p:nvPr/>
          </p:nvSpPr>
          <p:spPr>
            <a:xfrm>
              <a:off x="7209928" y="1628800"/>
              <a:ext cx="2024707" cy="534350"/>
            </a:xfrm>
            <a:prstGeom prst="round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b="1" dirty="0">
                  <a:solidFill>
                    <a:schemeClr val="tx1"/>
                  </a:solidFill>
                  <a:latin typeface="+mn-ea"/>
                  <a:cs typeface="Arial" panose="020B0604020202020204" pitchFamily="34" charset="0"/>
                </a:rPr>
                <a:t>灾前影像</a:t>
              </a:r>
              <a:r>
                <a:rPr lang="en-US" altLang="zh-CN" b="1" dirty="0">
                  <a:solidFill>
                    <a:schemeClr val="tx1"/>
                  </a:solidFill>
                  <a:latin typeface="+mn-ea"/>
                  <a:cs typeface="Arial" panose="020B0604020202020204" pitchFamily="34" charset="0"/>
                </a:rPr>
                <a:t>+</a:t>
              </a:r>
              <a:r>
                <a:rPr lang="zh-CN" altLang="en-US" b="1" dirty="0">
                  <a:solidFill>
                    <a:schemeClr val="tx1"/>
                  </a:solidFill>
                  <a:latin typeface="+mn-ea"/>
                  <a:cs typeface="Arial" panose="020B0604020202020204" pitchFamily="34" charset="0"/>
                </a:rPr>
                <a:t>提示词</a:t>
              </a:r>
            </a:p>
          </p:txBody>
        </p:sp>
        <p:sp>
          <p:nvSpPr>
            <p:cNvPr id="61" name="圆角矩形 60"/>
            <p:cNvSpPr/>
            <p:nvPr/>
          </p:nvSpPr>
          <p:spPr>
            <a:xfrm>
              <a:off x="7472040" y="5220859"/>
              <a:ext cx="1500486" cy="467007"/>
            </a:xfrm>
            <a:prstGeom prst="round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b="1" dirty="0">
                  <a:solidFill>
                    <a:schemeClr val="tx1"/>
                  </a:solidFill>
                  <a:latin typeface="+mn-ea"/>
                  <a:cs typeface="Arial" panose="020B0604020202020204" pitchFamily="34" charset="0"/>
                </a:rPr>
                <a:t>灾后影像</a:t>
              </a:r>
            </a:p>
          </p:txBody>
        </p:sp>
        <p:sp>
          <p:nvSpPr>
            <p:cNvPr id="65" name="圆角矩形 64"/>
            <p:cNvSpPr/>
            <p:nvPr/>
          </p:nvSpPr>
          <p:spPr>
            <a:xfrm>
              <a:off x="8380720" y="2523451"/>
              <a:ext cx="1243672" cy="2199895"/>
            </a:xfrm>
            <a:prstGeom prst="round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46" name="肘形连接符 45"/>
            <p:cNvCxnSpPr>
              <a:stCxn id="58" idx="2"/>
              <a:endCxn id="59" idx="0"/>
            </p:cNvCxnSpPr>
            <p:nvPr/>
          </p:nvCxnSpPr>
          <p:spPr>
            <a:xfrm rot="5400000">
              <a:off x="7664943" y="1946297"/>
              <a:ext cx="340487" cy="774192"/>
            </a:xfrm>
            <a:prstGeom prst="bentConnector3">
              <a:avLst>
                <a:gd name="adj1" fmla="val 50000"/>
              </a:avLst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肘形连接符 56"/>
            <p:cNvCxnSpPr>
              <a:stCxn id="58" idx="2"/>
              <a:endCxn id="65" idx="0"/>
            </p:cNvCxnSpPr>
            <p:nvPr/>
          </p:nvCxnSpPr>
          <p:spPr>
            <a:xfrm rot="16200000" flipH="1">
              <a:off x="8432269" y="1953163"/>
              <a:ext cx="360301" cy="780274"/>
            </a:xfrm>
            <a:prstGeom prst="bentConnector3">
              <a:avLst>
                <a:gd name="adj1" fmla="val 46095"/>
              </a:avLst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8" name="肘形连接符 77"/>
            <p:cNvCxnSpPr>
              <a:stCxn id="59" idx="2"/>
              <a:endCxn id="61" idx="0"/>
            </p:cNvCxnSpPr>
            <p:nvPr/>
          </p:nvCxnSpPr>
          <p:spPr>
            <a:xfrm rot="16200000" flipH="1">
              <a:off x="7653130" y="4651705"/>
              <a:ext cx="364113" cy="774193"/>
            </a:xfrm>
            <a:prstGeom prst="bentConnector3">
              <a:avLst>
                <a:gd name="adj1" fmla="val 34664"/>
              </a:avLst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2" name="肘形连接符 81"/>
            <p:cNvCxnSpPr>
              <a:stCxn id="65" idx="2"/>
              <a:endCxn id="61" idx="0"/>
            </p:cNvCxnSpPr>
            <p:nvPr/>
          </p:nvCxnSpPr>
          <p:spPr>
            <a:xfrm rot="5400000">
              <a:off x="8363664" y="4581966"/>
              <a:ext cx="497513" cy="780273"/>
            </a:xfrm>
            <a:prstGeom prst="bentConnector3">
              <a:avLst>
                <a:gd name="adj1" fmla="val 50000"/>
              </a:avLst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7" name="肘形连接符 106"/>
            <p:cNvCxnSpPr>
              <a:stCxn id="61" idx="3"/>
              <a:endCxn id="65" idx="3"/>
            </p:cNvCxnSpPr>
            <p:nvPr/>
          </p:nvCxnSpPr>
          <p:spPr>
            <a:xfrm flipV="1">
              <a:off x="8972526" y="3623399"/>
              <a:ext cx="651866" cy="1796220"/>
            </a:xfrm>
            <a:prstGeom prst="bentConnector3">
              <a:avLst>
                <a:gd name="adj1" fmla="val 135069"/>
              </a:avLst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1" name="矩形 100"/>
            <p:cNvSpPr/>
            <p:nvPr/>
          </p:nvSpPr>
          <p:spPr>
            <a:xfrm>
              <a:off x="8962295" y="5015062"/>
              <a:ext cx="811359" cy="34441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1200" b="1" dirty="0">
                  <a:latin typeface="+mn-ea"/>
                  <a:cs typeface="Arial" panose="020B0604020202020204" pitchFamily="34" charset="0"/>
                </a:rPr>
                <a:t>更新参数</a:t>
              </a:r>
            </a:p>
          </p:txBody>
        </p:sp>
        <p:grpSp>
          <p:nvGrpSpPr>
            <p:cNvPr id="20" name="组合 19"/>
            <p:cNvGrpSpPr/>
            <p:nvPr/>
          </p:nvGrpSpPr>
          <p:grpSpPr>
            <a:xfrm>
              <a:off x="6806697" y="2503637"/>
              <a:ext cx="1282786" cy="2353109"/>
              <a:chOff x="6806697" y="2682619"/>
              <a:chExt cx="1282786" cy="2040729"/>
            </a:xfrm>
          </p:grpSpPr>
          <p:sp>
            <p:nvSpPr>
              <p:cNvPr id="59" name="圆角矩形 58"/>
              <p:cNvSpPr/>
              <p:nvPr/>
            </p:nvSpPr>
            <p:spPr>
              <a:xfrm>
                <a:off x="6806697" y="2682619"/>
                <a:ext cx="1282786" cy="2040729"/>
              </a:xfrm>
              <a:prstGeom prst="round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19" name="组合 18"/>
              <p:cNvGrpSpPr/>
              <p:nvPr/>
            </p:nvGrpSpPr>
            <p:grpSpPr>
              <a:xfrm>
                <a:off x="6960096" y="2813690"/>
                <a:ext cx="936104" cy="836370"/>
                <a:chOff x="6960096" y="2813690"/>
                <a:chExt cx="936104" cy="727646"/>
              </a:xfrm>
            </p:grpSpPr>
            <p:sp>
              <p:nvSpPr>
                <p:cNvPr id="17" name="流程图: 手动操作 16"/>
                <p:cNvSpPr/>
                <p:nvPr/>
              </p:nvSpPr>
              <p:spPr>
                <a:xfrm>
                  <a:off x="6960096" y="2813690"/>
                  <a:ext cx="936104" cy="727646"/>
                </a:xfrm>
                <a:prstGeom prst="flowChartManualOperation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 cap="rnd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8" name="圆角矩形 17"/>
                <p:cNvSpPr/>
                <p:nvPr/>
              </p:nvSpPr>
              <p:spPr>
                <a:xfrm>
                  <a:off x="7088856" y="2909801"/>
                  <a:ext cx="678194" cy="125710"/>
                </a:xfrm>
                <a:prstGeom prst="round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sz="1000" dirty="0">
                      <a:solidFill>
                        <a:schemeClr val="tx1"/>
                      </a:solidFill>
                    </a:rPr>
                    <a:t>🔒</a:t>
                  </a:r>
                </a:p>
              </p:txBody>
            </p:sp>
            <p:sp>
              <p:nvSpPr>
                <p:cNvPr id="85" name="圆角矩形 84"/>
                <p:cNvSpPr/>
                <p:nvPr/>
              </p:nvSpPr>
              <p:spPr>
                <a:xfrm>
                  <a:off x="7178055" y="3131461"/>
                  <a:ext cx="496800" cy="125710"/>
                </a:xfrm>
                <a:prstGeom prst="round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sz="1100" dirty="0">
                      <a:solidFill>
                        <a:schemeClr val="tx1"/>
                      </a:solidFill>
                    </a:rPr>
                    <a:t>🔒</a:t>
                  </a:r>
                </a:p>
              </p:txBody>
            </p:sp>
            <p:sp>
              <p:nvSpPr>
                <p:cNvPr id="86" name="圆角矩形 85"/>
                <p:cNvSpPr/>
                <p:nvPr/>
              </p:nvSpPr>
              <p:spPr>
                <a:xfrm>
                  <a:off x="7268055" y="3334426"/>
                  <a:ext cx="316800" cy="125710"/>
                </a:xfrm>
                <a:prstGeom prst="round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sz="1000" dirty="0">
                      <a:solidFill>
                        <a:schemeClr val="tx1"/>
                      </a:solidFill>
                    </a:rPr>
                    <a:t>🔒</a:t>
                  </a:r>
                </a:p>
              </p:txBody>
            </p:sp>
          </p:grpSp>
          <p:grpSp>
            <p:nvGrpSpPr>
              <p:cNvPr id="87" name="组合 86"/>
              <p:cNvGrpSpPr/>
              <p:nvPr/>
            </p:nvGrpSpPr>
            <p:grpSpPr>
              <a:xfrm flipV="1">
                <a:off x="6956302" y="3776876"/>
                <a:ext cx="936104" cy="836370"/>
                <a:chOff x="6960096" y="2813690"/>
                <a:chExt cx="936104" cy="727646"/>
              </a:xfrm>
            </p:grpSpPr>
            <p:sp>
              <p:nvSpPr>
                <p:cNvPr id="91" name="流程图: 手动操作 90"/>
                <p:cNvSpPr/>
                <p:nvPr/>
              </p:nvSpPr>
              <p:spPr>
                <a:xfrm>
                  <a:off x="6960096" y="2813690"/>
                  <a:ext cx="936104" cy="727646"/>
                </a:xfrm>
                <a:prstGeom prst="flowChartManualOperation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 cap="rnd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92" name="圆角矩形 91"/>
                <p:cNvSpPr/>
                <p:nvPr/>
              </p:nvSpPr>
              <p:spPr>
                <a:xfrm flipV="1">
                  <a:off x="7088856" y="2909801"/>
                  <a:ext cx="678194" cy="125710"/>
                </a:xfrm>
                <a:prstGeom prst="round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sz="1000" dirty="0">
                      <a:solidFill>
                        <a:schemeClr val="tx1"/>
                      </a:solidFill>
                    </a:rPr>
                    <a:t>🔒</a:t>
                  </a:r>
                  <a:endParaRPr lang="zh-CN" altLang="en-US" sz="1000" dirty="0"/>
                </a:p>
              </p:txBody>
            </p:sp>
            <p:sp>
              <p:nvSpPr>
                <p:cNvPr id="93" name="圆角矩形 92"/>
                <p:cNvSpPr/>
                <p:nvPr/>
              </p:nvSpPr>
              <p:spPr>
                <a:xfrm flipV="1">
                  <a:off x="7178055" y="3131461"/>
                  <a:ext cx="496800" cy="125710"/>
                </a:xfrm>
                <a:prstGeom prst="round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sz="1000" dirty="0">
                      <a:solidFill>
                        <a:schemeClr val="tx1"/>
                      </a:solidFill>
                    </a:rPr>
                    <a:t>🔒</a:t>
                  </a:r>
                  <a:endParaRPr lang="zh-CN" altLang="en-US" sz="1000" dirty="0"/>
                </a:p>
              </p:txBody>
            </p:sp>
            <p:sp>
              <p:nvSpPr>
                <p:cNvPr id="94" name="圆角矩形 93"/>
                <p:cNvSpPr/>
                <p:nvPr/>
              </p:nvSpPr>
              <p:spPr>
                <a:xfrm flipV="1">
                  <a:off x="7268055" y="3334427"/>
                  <a:ext cx="316800" cy="125710"/>
                </a:xfrm>
                <a:prstGeom prst="round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sz="1000" dirty="0">
                      <a:solidFill>
                        <a:schemeClr val="tx1"/>
                      </a:solidFill>
                    </a:rPr>
                    <a:t>🔒</a:t>
                  </a:r>
                </a:p>
              </p:txBody>
            </p:sp>
          </p:grpSp>
        </p:grpSp>
        <p:sp>
          <p:nvSpPr>
            <p:cNvPr id="98" name="流程图: 手动操作 97"/>
            <p:cNvSpPr/>
            <p:nvPr/>
          </p:nvSpPr>
          <p:spPr>
            <a:xfrm>
              <a:off x="8534505" y="3141201"/>
              <a:ext cx="936104" cy="964395"/>
            </a:xfrm>
            <a:prstGeom prst="flowChartManualOperation">
              <a:avLst/>
            </a:prstGeom>
            <a:solidFill>
              <a:schemeClr val="accent1">
                <a:lumMod val="20000"/>
                <a:lumOff val="80000"/>
              </a:schemeClr>
            </a:solidFill>
            <a:ln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" name="圆角矩形 99"/>
            <p:cNvSpPr/>
            <p:nvPr/>
          </p:nvSpPr>
          <p:spPr>
            <a:xfrm>
              <a:off x="8663265" y="3268583"/>
              <a:ext cx="678194" cy="166611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900" b="1" dirty="0">
                  <a:solidFill>
                    <a:schemeClr val="tx1"/>
                  </a:solidFill>
                </a:rPr>
                <a:t>trainable</a:t>
              </a:r>
              <a:endParaRPr lang="zh-CN" altLang="en-US" sz="900" b="1" dirty="0">
                <a:solidFill>
                  <a:schemeClr val="tx1"/>
                </a:solidFill>
              </a:endParaRPr>
            </a:p>
          </p:txBody>
        </p:sp>
        <p:sp>
          <p:nvSpPr>
            <p:cNvPr id="102" name="圆角矩形 101"/>
            <p:cNvSpPr/>
            <p:nvPr/>
          </p:nvSpPr>
          <p:spPr>
            <a:xfrm>
              <a:off x="8752464" y="3562363"/>
              <a:ext cx="496800" cy="166611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103" name="圆角矩形 102"/>
            <p:cNvSpPr/>
            <p:nvPr/>
          </p:nvSpPr>
          <p:spPr>
            <a:xfrm>
              <a:off x="8842464" y="3831365"/>
              <a:ext cx="316800" cy="166611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9" name="圆角矩形 28"/>
            <p:cNvSpPr/>
            <p:nvPr/>
          </p:nvSpPr>
          <p:spPr>
            <a:xfrm>
              <a:off x="8516099" y="2688449"/>
              <a:ext cx="982198" cy="328036"/>
            </a:xfrm>
            <a:prstGeom prst="roundRect">
              <a:avLst/>
            </a:prstGeom>
            <a:solidFill>
              <a:srgbClr val="DEEBF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000" b="1" dirty="0">
                  <a:solidFill>
                    <a:schemeClr val="tx1"/>
                  </a:solidFill>
                </a:rPr>
                <a:t>Zero convolution</a:t>
              </a:r>
              <a:endParaRPr lang="zh-CN" alt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109" name="圆角矩形 108"/>
            <p:cNvSpPr/>
            <p:nvPr/>
          </p:nvSpPr>
          <p:spPr>
            <a:xfrm>
              <a:off x="8513499" y="4232765"/>
              <a:ext cx="982198" cy="328036"/>
            </a:xfrm>
            <a:prstGeom prst="roundRect">
              <a:avLst/>
            </a:prstGeom>
            <a:solidFill>
              <a:srgbClr val="DEEBF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000" b="1" dirty="0">
                  <a:solidFill>
                    <a:schemeClr val="tx1"/>
                  </a:solidFill>
                </a:rPr>
                <a:t>Zero convolution</a:t>
              </a:r>
              <a:endParaRPr lang="zh-CN" altLang="en-US" sz="1000" b="1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487170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D6C8F6DF-EABF-A0A2-5994-B96D50196DC9}"/>
              </a:ext>
            </a:extLst>
          </p:cNvPr>
          <p:cNvGrpSpPr/>
          <p:nvPr/>
        </p:nvGrpSpPr>
        <p:grpSpPr>
          <a:xfrm>
            <a:off x="0" y="-77584"/>
            <a:ext cx="12192000" cy="1162105"/>
            <a:chOff x="0" y="-47031"/>
            <a:chExt cx="12192000" cy="1445342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3151F1AA-537B-7B6E-C316-F9E93ED1A7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78925"/>
            <a:stretch/>
          </p:blipFill>
          <p:spPr>
            <a:xfrm>
              <a:off x="0" y="-47031"/>
              <a:ext cx="12192000" cy="1445342"/>
            </a:xfrm>
            <a:prstGeom prst="rect">
              <a:avLst/>
            </a:prstGeom>
          </p:spPr>
        </p:pic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B18E5703-AAE0-3FBC-DA74-A0A08AC2AF83}"/>
                </a:ext>
              </a:extLst>
            </p:cNvPr>
            <p:cNvSpPr/>
            <p:nvPr/>
          </p:nvSpPr>
          <p:spPr>
            <a:xfrm>
              <a:off x="497840" y="254000"/>
              <a:ext cx="7630160" cy="635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zh-CN" altLang="en-US" sz="3600" b="1" dirty="0">
                  <a:solidFill>
                    <a:srgbClr val="1B4975"/>
                  </a:solidFill>
                  <a:latin typeface="+mn-ea"/>
                </a:rPr>
                <a:t>研究内容</a:t>
              </a:r>
              <a:r>
                <a:rPr lang="en-US" altLang="zh-CN" sz="3600" b="1" dirty="0">
                  <a:solidFill>
                    <a:srgbClr val="1B4975"/>
                  </a:solidFill>
                  <a:latin typeface="+mn-ea"/>
                </a:rPr>
                <a:t>-</a:t>
              </a:r>
              <a:r>
                <a:rPr lang="zh-CN" altLang="en-US" sz="3600" b="1" dirty="0">
                  <a:solidFill>
                    <a:srgbClr val="1B4975"/>
                  </a:solidFill>
                  <a:latin typeface="+mn-ea"/>
                </a:rPr>
                <a:t>实验设计</a:t>
              </a:r>
              <a:endParaRPr lang="zh-CN" altLang="en-US" sz="3600" b="1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A42588FB-6D5E-6089-5191-03245F24B9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5831" y="1211352"/>
            <a:ext cx="8831482" cy="4853983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359157AE-90A4-EF5C-8431-7136EDDA88A7}"/>
              </a:ext>
            </a:extLst>
          </p:cNvPr>
          <p:cNvSpPr txBox="1"/>
          <p:nvPr/>
        </p:nvSpPr>
        <p:spPr>
          <a:xfrm>
            <a:off x="3944772" y="6192167"/>
            <a:ext cx="39170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GFM4D</a:t>
            </a:r>
          </a:p>
          <a:p>
            <a:pPr algn="ctr"/>
            <a:r>
              <a:rPr lang="en-US" altLang="zh-CN" sz="14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(Generative Foundation Model for Disaster)</a:t>
            </a:r>
            <a:endParaRPr lang="zh-CN" altLang="en-US" sz="14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185352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D6C8F6DF-EABF-A0A2-5994-B96D50196DC9}"/>
              </a:ext>
            </a:extLst>
          </p:cNvPr>
          <p:cNvGrpSpPr/>
          <p:nvPr/>
        </p:nvGrpSpPr>
        <p:grpSpPr>
          <a:xfrm>
            <a:off x="0" y="-111124"/>
            <a:ext cx="12192000" cy="1445342"/>
            <a:chOff x="0" y="-47031"/>
            <a:chExt cx="12192000" cy="1445342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3151F1AA-537B-7B6E-C316-F9E93ED1A7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78925"/>
            <a:stretch/>
          </p:blipFill>
          <p:spPr>
            <a:xfrm>
              <a:off x="0" y="-47031"/>
              <a:ext cx="12192000" cy="1445342"/>
            </a:xfrm>
            <a:prstGeom prst="rect">
              <a:avLst/>
            </a:prstGeom>
          </p:spPr>
        </p:pic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B18E5703-AAE0-3FBC-DA74-A0A08AC2AF83}"/>
                </a:ext>
              </a:extLst>
            </p:cNvPr>
            <p:cNvSpPr/>
            <p:nvPr/>
          </p:nvSpPr>
          <p:spPr>
            <a:xfrm>
              <a:off x="497840" y="254000"/>
              <a:ext cx="7630160" cy="635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zh-CN" altLang="en-US" sz="3600" b="1" i="0" dirty="0">
                  <a:solidFill>
                    <a:srgbClr val="1B4975"/>
                  </a:solidFill>
                  <a:effectLst/>
                  <a:latin typeface="+mn-ea"/>
                </a:rPr>
                <a:t>研究背景：</a:t>
              </a:r>
              <a:r>
                <a:rPr lang="zh-CN" altLang="en-US" sz="3600" b="1" dirty="0">
                  <a:solidFill>
                    <a:schemeClr val="accent1">
                      <a:lumMod val="75000"/>
                    </a:schemeClr>
                  </a:solidFill>
                </a:rPr>
                <a:t>研究现状和发展动态</a:t>
              </a:r>
            </a:p>
          </p:txBody>
        </p:sp>
      </p:grpSp>
      <p:sp>
        <p:nvSpPr>
          <p:cNvPr id="19" name="矩形 18">
            <a:extLst>
              <a:ext uri="{FF2B5EF4-FFF2-40B4-BE49-F238E27FC236}">
                <a16:creationId xmlns:a16="http://schemas.microsoft.com/office/drawing/2014/main" id="{07A43AA2-0FB9-859F-B669-15AB43F0E60D}"/>
              </a:ext>
            </a:extLst>
          </p:cNvPr>
          <p:cNvSpPr/>
          <p:nvPr/>
        </p:nvSpPr>
        <p:spPr>
          <a:xfrm>
            <a:off x="497840" y="100157"/>
            <a:ext cx="7630160" cy="63500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en-US" sz="3600" b="1" i="0" dirty="0">
                <a:solidFill>
                  <a:srgbClr val="1B4975"/>
                </a:solidFill>
                <a:effectLst/>
                <a:latin typeface="+mn-ea"/>
              </a:rPr>
              <a:t>研究内容</a:t>
            </a:r>
            <a:r>
              <a:rPr lang="en-US" altLang="zh-CN" sz="3600" b="1" i="0" dirty="0">
                <a:solidFill>
                  <a:srgbClr val="1B4975"/>
                </a:solidFill>
                <a:effectLst/>
                <a:latin typeface="+mn-ea"/>
              </a:rPr>
              <a:t>-</a:t>
            </a:r>
            <a:r>
              <a:rPr lang="zh-CN" altLang="en-US" sz="3600" b="1" i="0" dirty="0">
                <a:solidFill>
                  <a:srgbClr val="1B4975"/>
                </a:solidFill>
                <a:effectLst/>
                <a:latin typeface="+mn-ea"/>
              </a:rPr>
              <a:t>模型选型</a:t>
            </a:r>
            <a:endParaRPr lang="en-US" altLang="zh-CN" sz="3600" b="1" dirty="0">
              <a:solidFill>
                <a:srgbClr val="1B4975"/>
              </a:solidFill>
              <a:latin typeface="+mn-ea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65D924C-76B4-A1F7-7F0F-74D6C2AC4A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6797" y="1334218"/>
            <a:ext cx="3281680" cy="44305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C3F20E20-8343-D133-44B4-05D02EF303B7}"/>
              </a:ext>
            </a:extLst>
          </p:cNvPr>
          <p:cNvSpPr txBox="1"/>
          <p:nvPr/>
        </p:nvSpPr>
        <p:spPr>
          <a:xfrm>
            <a:off x="6402032" y="5888096"/>
            <a:ext cx="60977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Architecture of Stable Diffusion (LDM) </a:t>
            </a:r>
          </a:p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 ControlNet(Zhang et al., 2023)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5A1B462-1654-7B91-3B80-9D368F982C7B}"/>
              </a:ext>
            </a:extLst>
          </p:cNvPr>
          <p:cNvSpPr txBox="1"/>
          <p:nvPr/>
        </p:nvSpPr>
        <p:spPr>
          <a:xfrm>
            <a:off x="-212415" y="1334218"/>
            <a:ext cx="7521075" cy="17100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en-US" altLang="zh-CN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Stable Diffusion</a:t>
            </a: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Stable Diffusion</a:t>
            </a: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是一个基于潜在扩散模型的高质量图像生成器。</a:t>
            </a:r>
            <a:r>
              <a:rPr lang="en-US" altLang="zh-CN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[8]</a:t>
            </a: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具有高质量图像生成、计算效率高、灵活性强等特点。</a:t>
            </a:r>
            <a:r>
              <a:rPr lang="en-US" altLang="zh-CN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[8]</a:t>
            </a:r>
            <a:endParaRPr lang="zh-CN" altLang="en-US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C9688CE-202C-BF7A-58D0-0D725E82D051}"/>
              </a:ext>
            </a:extLst>
          </p:cNvPr>
          <p:cNvSpPr txBox="1"/>
          <p:nvPr/>
        </p:nvSpPr>
        <p:spPr>
          <a:xfrm>
            <a:off x="-212416" y="3199739"/>
            <a:ext cx="7521075" cy="21209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en-US" altLang="zh-CN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ControlNet</a:t>
            </a: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ControlNet</a:t>
            </a: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是一个增强</a:t>
            </a:r>
            <a:r>
              <a:rPr lang="en-US" altLang="zh-CN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Stable Diffusion</a:t>
            </a: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空间控制的神经网络架构。</a:t>
            </a:r>
            <a:r>
              <a:rPr lang="en-US" altLang="zh-CN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[8]</a:t>
            </a: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支持同时使用多个条件进行图像生成，根据灾后场景的具体条件，能够更全面地反映灾后场景的复杂性。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4260C24-6EAD-2DEB-93B0-068A7AAE8DDF}"/>
              </a:ext>
            </a:extLst>
          </p:cNvPr>
          <p:cNvSpPr txBox="1"/>
          <p:nvPr/>
        </p:nvSpPr>
        <p:spPr>
          <a:xfrm>
            <a:off x="497840" y="5510423"/>
            <a:ext cx="56959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accent1">
                    <a:lumMod val="50000"/>
                  </a:schemeClr>
                </a:solidFill>
              </a:rPr>
              <a:t>Model Size: 1.5B (</a:t>
            </a:r>
            <a:r>
              <a:rPr lang="zh-CN" altLang="en-US" sz="1400" dirty="0">
                <a:solidFill>
                  <a:schemeClr val="accent1">
                    <a:lumMod val="50000"/>
                  </a:schemeClr>
                </a:solidFill>
              </a:rPr>
              <a:t>锁定模型</a:t>
            </a:r>
            <a:r>
              <a:rPr lang="en-US" altLang="zh-CN" sz="1400" dirty="0">
                <a:solidFill>
                  <a:schemeClr val="accent1">
                    <a:lumMod val="50000"/>
                  </a:schemeClr>
                </a:solidFill>
              </a:rPr>
              <a:t>) + 1.5B (</a:t>
            </a:r>
            <a:r>
              <a:rPr lang="zh-CN" altLang="en-US" sz="1400" dirty="0">
                <a:solidFill>
                  <a:schemeClr val="accent1">
                    <a:lumMod val="50000"/>
                  </a:schemeClr>
                </a:solidFill>
              </a:rPr>
              <a:t>可训练副本</a:t>
            </a:r>
            <a:r>
              <a:rPr lang="en-US" altLang="zh-CN" sz="1400" dirty="0">
                <a:solidFill>
                  <a:schemeClr val="accent1">
                    <a:lumMod val="50000"/>
                  </a:schemeClr>
                </a:solidFill>
              </a:rPr>
              <a:t>) = 3B</a:t>
            </a:r>
          </a:p>
          <a:p>
            <a:r>
              <a:rPr lang="en-US" altLang="zh-CN" sz="1400" dirty="0">
                <a:solidFill>
                  <a:schemeClr val="accent1">
                    <a:lumMod val="50000"/>
                  </a:schemeClr>
                </a:solidFill>
              </a:rPr>
              <a:t>Memory Required: </a:t>
            </a:r>
            <a:r>
              <a:rPr lang="pt-BR" altLang="zh-CN" sz="1400" dirty="0">
                <a:solidFill>
                  <a:schemeClr val="accent1">
                    <a:lumMod val="50000"/>
                  </a:schemeClr>
                </a:solidFill>
              </a:rPr>
              <a:t>~21GB (NVIDIA A100 40G GPU)</a:t>
            </a:r>
            <a:endParaRPr lang="en-US" altLang="zh-CN" sz="1400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altLang="zh-CN" sz="1400" dirty="0">
                <a:solidFill>
                  <a:schemeClr val="accent1">
                    <a:lumMod val="50000"/>
                  </a:schemeClr>
                </a:solidFill>
              </a:rPr>
              <a:t>Inference Time: ~20s/image</a:t>
            </a:r>
          </a:p>
          <a:p>
            <a:r>
              <a:rPr lang="en-US" altLang="zh-CN" sz="1400" dirty="0">
                <a:solidFill>
                  <a:schemeClr val="accent1">
                    <a:lumMod val="50000"/>
                  </a:schemeClr>
                </a:solidFill>
              </a:rPr>
              <a:t>Total Time: ~5 days (as </a:t>
            </a:r>
            <a:r>
              <a:rPr lang="en-US" altLang="zh-CN" sz="1400" dirty="0" err="1">
                <a:solidFill>
                  <a:schemeClr val="accent1">
                    <a:lumMod val="50000"/>
                  </a:schemeClr>
                </a:solidFill>
              </a:rPr>
              <a:t>xBD</a:t>
            </a:r>
            <a:r>
              <a:rPr lang="en-US" altLang="zh-CN" sz="1400" dirty="0">
                <a:solidFill>
                  <a:schemeClr val="accent1">
                    <a:lumMod val="50000"/>
                  </a:schemeClr>
                </a:solidFill>
              </a:rPr>
              <a:t> contains ~22,000 images)</a:t>
            </a:r>
          </a:p>
        </p:txBody>
      </p:sp>
    </p:spTree>
    <p:extLst>
      <p:ext uri="{BB962C8B-B14F-4D97-AF65-F5344CB8AC3E}">
        <p14:creationId xmlns:p14="http://schemas.microsoft.com/office/powerpoint/2010/main" val="2439421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D6C8F6DF-EABF-A0A2-5994-B96D50196DC9}"/>
              </a:ext>
            </a:extLst>
          </p:cNvPr>
          <p:cNvGrpSpPr/>
          <p:nvPr/>
        </p:nvGrpSpPr>
        <p:grpSpPr>
          <a:xfrm>
            <a:off x="0" y="-111124"/>
            <a:ext cx="12192000" cy="1445342"/>
            <a:chOff x="0" y="-47031"/>
            <a:chExt cx="12192000" cy="1445342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3151F1AA-537B-7B6E-C316-F9E93ED1A7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78925"/>
            <a:stretch/>
          </p:blipFill>
          <p:spPr>
            <a:xfrm>
              <a:off x="0" y="-47031"/>
              <a:ext cx="12192000" cy="1445342"/>
            </a:xfrm>
            <a:prstGeom prst="rect">
              <a:avLst/>
            </a:prstGeom>
          </p:spPr>
        </p:pic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B18E5703-AAE0-3FBC-DA74-A0A08AC2AF83}"/>
                </a:ext>
              </a:extLst>
            </p:cNvPr>
            <p:cNvSpPr/>
            <p:nvPr/>
          </p:nvSpPr>
          <p:spPr>
            <a:xfrm>
              <a:off x="497840" y="254000"/>
              <a:ext cx="7630160" cy="635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zh-CN" altLang="en-US" sz="3600" b="1" i="0" dirty="0">
                  <a:solidFill>
                    <a:srgbClr val="1B4975"/>
                  </a:solidFill>
                  <a:effectLst/>
                  <a:latin typeface="+mn-ea"/>
                </a:rPr>
                <a:t>研究背景：</a:t>
              </a:r>
              <a:r>
                <a:rPr lang="zh-CN" altLang="en-US" sz="3600" b="1" dirty="0">
                  <a:solidFill>
                    <a:schemeClr val="accent1">
                      <a:lumMod val="75000"/>
                    </a:schemeClr>
                  </a:solidFill>
                </a:rPr>
                <a:t>研究现状和发展动态</a:t>
              </a:r>
            </a:p>
          </p:txBody>
        </p:sp>
      </p:grpSp>
      <p:sp>
        <p:nvSpPr>
          <p:cNvPr id="19" name="矩形 18">
            <a:extLst>
              <a:ext uri="{FF2B5EF4-FFF2-40B4-BE49-F238E27FC236}">
                <a16:creationId xmlns:a16="http://schemas.microsoft.com/office/drawing/2014/main" id="{07A43AA2-0FB9-859F-B669-15AB43F0E60D}"/>
              </a:ext>
            </a:extLst>
          </p:cNvPr>
          <p:cNvSpPr/>
          <p:nvPr/>
        </p:nvSpPr>
        <p:spPr>
          <a:xfrm>
            <a:off x="497840" y="100157"/>
            <a:ext cx="7630160" cy="63500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en-US" sz="3600" b="1" i="0" dirty="0">
                <a:solidFill>
                  <a:srgbClr val="1B4975"/>
                </a:solidFill>
                <a:effectLst/>
                <a:latin typeface="+mn-ea"/>
              </a:rPr>
              <a:t>研究内容</a:t>
            </a:r>
            <a:r>
              <a:rPr lang="en-US" altLang="zh-CN" sz="3600" b="1" i="0" dirty="0">
                <a:solidFill>
                  <a:srgbClr val="1B4975"/>
                </a:solidFill>
                <a:effectLst/>
                <a:latin typeface="+mn-ea"/>
              </a:rPr>
              <a:t>-</a:t>
            </a:r>
            <a:r>
              <a:rPr lang="zh-CN" altLang="en-US" sz="3600" b="1" i="0" dirty="0">
                <a:solidFill>
                  <a:srgbClr val="1B4975"/>
                </a:solidFill>
                <a:effectLst/>
                <a:latin typeface="+mn-ea"/>
              </a:rPr>
              <a:t>数据集收集</a:t>
            </a:r>
            <a:endParaRPr lang="en-US" altLang="zh-CN" sz="3600" b="1" dirty="0">
              <a:solidFill>
                <a:srgbClr val="1B4975"/>
              </a:solidFill>
              <a:latin typeface="+mn-ea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5A1B462-1654-7B91-3B80-9D368F982C7B}"/>
              </a:ext>
            </a:extLst>
          </p:cNvPr>
          <p:cNvSpPr txBox="1"/>
          <p:nvPr/>
        </p:nvSpPr>
        <p:spPr>
          <a:xfrm>
            <a:off x="-283535" y="1206143"/>
            <a:ext cx="6552255" cy="5444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en-US" altLang="zh-CN" b="1" dirty="0" err="1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xBD</a:t>
            </a:r>
            <a:r>
              <a:rPr lang="zh-CN" altLang="en-US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数据集</a:t>
            </a:r>
            <a:endParaRPr lang="en-US" altLang="zh-CN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大规模卫星影像数据集，旨在提升建筑损害评估的机器学习模型的性能。</a:t>
            </a:r>
            <a:r>
              <a:rPr lang="en-US" altLang="zh-CN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[1]</a:t>
            </a: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图像数量：数据集中包含约</a:t>
            </a:r>
            <a:r>
              <a:rPr lang="en-US" altLang="zh-CN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700,000</a:t>
            </a: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个建筑注释。</a:t>
            </a:r>
            <a:r>
              <a:rPr lang="en-US" altLang="zh-CN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[1]</a:t>
            </a: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分辨率：提供高分辨率影像，约为</a:t>
            </a:r>
            <a:r>
              <a:rPr lang="en-US" altLang="zh-CN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0.5</a:t>
            </a: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米地面采样距离。</a:t>
            </a:r>
            <a:r>
              <a:rPr lang="en-US" altLang="zh-CN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[1]</a:t>
            </a: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图像大小：覆盖超过</a:t>
            </a:r>
            <a:r>
              <a:rPr lang="en-US" altLang="zh-CN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5,000</a:t>
            </a: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平方公里的影像数据。</a:t>
            </a:r>
            <a:r>
              <a:rPr lang="en-US" altLang="zh-CN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 [1]</a:t>
            </a: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灾害类别：数据集涵盖了</a:t>
            </a:r>
            <a:r>
              <a:rPr lang="en-US" altLang="zh-CN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8</a:t>
            </a: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种灾害类型，包括火灾、洪水、风灾、地震、海啸、台风、滑坡和冰雹。</a:t>
            </a:r>
            <a:r>
              <a:rPr lang="en-US" altLang="zh-CN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 [1]</a:t>
            </a: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现有应用：包括灾后建筑损害检测、环境因素识别、以及智能救灾路径规划等研究。</a:t>
            </a:r>
            <a:r>
              <a:rPr lang="en-US" altLang="zh-CN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 [1]</a:t>
            </a:r>
            <a:endParaRPr lang="zh-CN" altLang="en-US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DD096433-B2CD-EF70-1AC4-8B14128018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4731" y="4300465"/>
            <a:ext cx="3491257" cy="18110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468DE55-407B-9AF8-0301-B9928B082795}"/>
              </a:ext>
            </a:extLst>
          </p:cNvPr>
          <p:cNvSpPr txBox="1"/>
          <p:nvPr/>
        </p:nvSpPr>
        <p:spPr>
          <a:xfrm>
            <a:off x="6268720" y="6111512"/>
            <a:ext cx="60977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Disaster types and disasters represented in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xBD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over the world(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R. Gupta et al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., 2019)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F01073B-E48F-97A1-1DC1-95E90A75272D}"/>
              </a:ext>
            </a:extLst>
          </p:cNvPr>
          <p:cNvSpPr txBox="1"/>
          <p:nvPr/>
        </p:nvSpPr>
        <p:spPr>
          <a:xfrm>
            <a:off x="6181474" y="3605420"/>
            <a:ext cx="60977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California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wildfire;Sulawesi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tsunami</a:t>
            </a:r>
          </a:p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R. Gupta et al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., 2019)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34F1F42D-B7CC-AE5B-2485-FEA1F78A81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4172" y="1308806"/>
            <a:ext cx="4676775" cy="2247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39570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27B1B0FC-4ED8-DCF5-3770-38BD74A08A12}"/>
              </a:ext>
            </a:extLst>
          </p:cNvPr>
          <p:cNvSpPr/>
          <p:nvPr/>
        </p:nvSpPr>
        <p:spPr>
          <a:xfrm>
            <a:off x="7646617" y="1416547"/>
            <a:ext cx="3779520" cy="4947920"/>
          </a:xfrm>
          <a:prstGeom prst="rect">
            <a:avLst/>
          </a:prstGeom>
          <a:ln w="28575"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D6C8F6DF-EABF-A0A2-5994-B96D50196DC9}"/>
              </a:ext>
            </a:extLst>
          </p:cNvPr>
          <p:cNvGrpSpPr/>
          <p:nvPr/>
        </p:nvGrpSpPr>
        <p:grpSpPr>
          <a:xfrm>
            <a:off x="0" y="-111124"/>
            <a:ext cx="12192000" cy="1445342"/>
            <a:chOff x="0" y="-47031"/>
            <a:chExt cx="12192000" cy="1445342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3151F1AA-537B-7B6E-C316-F9E93ED1A7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78925"/>
            <a:stretch/>
          </p:blipFill>
          <p:spPr>
            <a:xfrm>
              <a:off x="0" y="-47031"/>
              <a:ext cx="12192000" cy="1445342"/>
            </a:xfrm>
            <a:prstGeom prst="rect">
              <a:avLst/>
            </a:prstGeom>
          </p:spPr>
        </p:pic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B18E5703-AAE0-3FBC-DA74-A0A08AC2AF83}"/>
                </a:ext>
              </a:extLst>
            </p:cNvPr>
            <p:cNvSpPr/>
            <p:nvPr/>
          </p:nvSpPr>
          <p:spPr>
            <a:xfrm>
              <a:off x="497840" y="254000"/>
              <a:ext cx="7630160" cy="635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zh-CN" altLang="en-US" sz="3600" b="1" i="0" dirty="0">
                  <a:solidFill>
                    <a:srgbClr val="1B4975"/>
                  </a:solidFill>
                  <a:effectLst/>
                  <a:latin typeface="+mn-ea"/>
                </a:rPr>
                <a:t>研究背景：</a:t>
              </a:r>
              <a:r>
                <a:rPr lang="zh-CN" altLang="en-US" sz="3600" b="1" dirty="0">
                  <a:solidFill>
                    <a:schemeClr val="accent1">
                      <a:lumMod val="75000"/>
                    </a:schemeClr>
                  </a:solidFill>
                </a:rPr>
                <a:t>研究现状和发展动态</a:t>
              </a:r>
            </a:p>
          </p:txBody>
        </p:sp>
      </p:grpSp>
      <p:sp>
        <p:nvSpPr>
          <p:cNvPr id="19" name="矩形 18">
            <a:extLst>
              <a:ext uri="{FF2B5EF4-FFF2-40B4-BE49-F238E27FC236}">
                <a16:creationId xmlns:a16="http://schemas.microsoft.com/office/drawing/2014/main" id="{07A43AA2-0FB9-859F-B669-15AB43F0E60D}"/>
              </a:ext>
            </a:extLst>
          </p:cNvPr>
          <p:cNvSpPr/>
          <p:nvPr/>
        </p:nvSpPr>
        <p:spPr>
          <a:xfrm>
            <a:off x="497840" y="100157"/>
            <a:ext cx="7630160" cy="63500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en-US" sz="3600" b="1" i="0" dirty="0">
                <a:solidFill>
                  <a:srgbClr val="1B4975"/>
                </a:solidFill>
                <a:effectLst/>
                <a:latin typeface="+mn-ea"/>
              </a:rPr>
              <a:t>研究内容</a:t>
            </a:r>
            <a:r>
              <a:rPr lang="en-US" altLang="zh-CN" sz="3600" b="1" i="0" dirty="0">
                <a:solidFill>
                  <a:srgbClr val="1B4975"/>
                </a:solidFill>
                <a:effectLst/>
                <a:latin typeface="+mn-ea"/>
              </a:rPr>
              <a:t>-</a:t>
            </a:r>
            <a:r>
              <a:rPr lang="zh-CN" altLang="en-US" sz="3600" b="1" i="0" dirty="0">
                <a:solidFill>
                  <a:srgbClr val="1B4975"/>
                </a:solidFill>
                <a:effectLst/>
                <a:latin typeface="+mn-ea"/>
              </a:rPr>
              <a:t>数据预处理</a:t>
            </a:r>
            <a:endParaRPr lang="en-US" altLang="zh-CN" sz="3600" b="1" dirty="0">
              <a:solidFill>
                <a:srgbClr val="1B4975"/>
              </a:solidFill>
              <a:latin typeface="+mn-ea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D8CDA143-7379-3482-BCBF-2DBE248058AA}"/>
              </a:ext>
            </a:extLst>
          </p:cNvPr>
          <p:cNvSpPr txBox="1"/>
          <p:nvPr/>
        </p:nvSpPr>
        <p:spPr>
          <a:xfrm>
            <a:off x="7826036" y="2386152"/>
            <a:ext cx="11558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遥感影像</a:t>
            </a: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2DF32CFD-12DA-D096-0FFC-B53F5F8ECD9E}"/>
              </a:ext>
            </a:extLst>
          </p:cNvPr>
          <p:cNvSpPr/>
          <p:nvPr/>
        </p:nvSpPr>
        <p:spPr>
          <a:xfrm>
            <a:off x="9318342" y="2006559"/>
            <a:ext cx="1503680" cy="872581"/>
          </a:xfrm>
          <a:prstGeom prst="ellipse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600" dirty="0"/>
              <a:t>Cogvlm</a:t>
            </a:r>
          </a:p>
          <a:p>
            <a:pPr algn="ctr"/>
            <a:r>
              <a:rPr lang="zh-CN" altLang="en-US" sz="1600" dirty="0"/>
              <a:t>模型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56C2D773-14CE-B764-D279-6CE25CA890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6036" y="1563442"/>
            <a:ext cx="1060711" cy="798385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146A7AB8-4D3B-4186-F9BC-0E895A8CB7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91510" y="3094585"/>
            <a:ext cx="2950620" cy="712486"/>
          </a:xfrm>
          <a:prstGeom prst="rect">
            <a:avLst/>
          </a:prstGeom>
        </p:spPr>
      </p:pic>
      <p:sp>
        <p:nvSpPr>
          <p:cNvPr id="18" name="箭头: 右弧形 17">
            <a:extLst>
              <a:ext uri="{FF2B5EF4-FFF2-40B4-BE49-F238E27FC236}">
                <a16:creationId xmlns:a16="http://schemas.microsoft.com/office/drawing/2014/main" id="{BE03D62E-818F-3192-2E41-699DC2BEB3AD}"/>
              </a:ext>
            </a:extLst>
          </p:cNvPr>
          <p:cNvSpPr/>
          <p:nvPr/>
        </p:nvSpPr>
        <p:spPr>
          <a:xfrm>
            <a:off x="10869571" y="2442850"/>
            <a:ext cx="467360" cy="1010922"/>
          </a:xfrm>
          <a:prstGeom prst="curvedLeft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0" name="箭头: 右 19">
            <a:extLst>
              <a:ext uri="{FF2B5EF4-FFF2-40B4-BE49-F238E27FC236}">
                <a16:creationId xmlns:a16="http://schemas.microsoft.com/office/drawing/2014/main" id="{6F8A6E53-B4EE-A371-19CE-F19856EEAF67}"/>
              </a:ext>
            </a:extLst>
          </p:cNvPr>
          <p:cNvSpPr/>
          <p:nvPr/>
        </p:nvSpPr>
        <p:spPr>
          <a:xfrm rot="1372152">
            <a:off x="8969498" y="1906579"/>
            <a:ext cx="457200" cy="23368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AAA42891-FFE7-482E-B570-903744DFBD23}"/>
              </a:ext>
            </a:extLst>
          </p:cNvPr>
          <p:cNvSpPr txBox="1"/>
          <p:nvPr/>
        </p:nvSpPr>
        <p:spPr>
          <a:xfrm>
            <a:off x="8118246" y="3807071"/>
            <a:ext cx="28362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200</a:t>
            </a:r>
            <a:r>
              <a:rPr lang="zh-CN" altLang="en-US" sz="1600" dirty="0"/>
              <a:t>词左右的描述性语句</a:t>
            </a:r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3C985E97-FA0B-5658-607C-CCE82E161294}"/>
              </a:ext>
            </a:extLst>
          </p:cNvPr>
          <p:cNvSpPr/>
          <p:nvPr/>
        </p:nvSpPr>
        <p:spPr>
          <a:xfrm>
            <a:off x="8165793" y="4695372"/>
            <a:ext cx="1060711" cy="712487"/>
          </a:xfrm>
          <a:prstGeom prst="ellipse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600" dirty="0"/>
              <a:t>T5</a:t>
            </a:r>
          </a:p>
          <a:p>
            <a:pPr algn="ctr"/>
            <a:r>
              <a:rPr lang="zh-CN" altLang="en-US" sz="1600" dirty="0"/>
              <a:t>模型</a:t>
            </a:r>
          </a:p>
        </p:txBody>
      </p:sp>
      <p:sp>
        <p:nvSpPr>
          <p:cNvPr id="23" name="箭头: 右 22">
            <a:extLst>
              <a:ext uri="{FF2B5EF4-FFF2-40B4-BE49-F238E27FC236}">
                <a16:creationId xmlns:a16="http://schemas.microsoft.com/office/drawing/2014/main" id="{3DC8DC6A-B6CB-D037-E106-D26811215D83}"/>
              </a:ext>
            </a:extLst>
          </p:cNvPr>
          <p:cNvSpPr/>
          <p:nvPr/>
        </p:nvSpPr>
        <p:spPr>
          <a:xfrm rot="5400000">
            <a:off x="8496200" y="4272130"/>
            <a:ext cx="457200" cy="23368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箭头: 左弧形 23">
            <a:extLst>
              <a:ext uri="{FF2B5EF4-FFF2-40B4-BE49-F238E27FC236}">
                <a16:creationId xmlns:a16="http://schemas.microsoft.com/office/drawing/2014/main" id="{FA0CD11F-849F-60FC-8224-9B295CAFB2CD}"/>
              </a:ext>
            </a:extLst>
          </p:cNvPr>
          <p:cNvSpPr/>
          <p:nvPr/>
        </p:nvSpPr>
        <p:spPr>
          <a:xfrm>
            <a:off x="7739376" y="4933091"/>
            <a:ext cx="333659" cy="1016724"/>
          </a:xfrm>
          <a:prstGeom prst="curved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77EC9157-F9C4-789B-BF31-CACF1DC81F3C}"/>
              </a:ext>
            </a:extLst>
          </p:cNvPr>
          <p:cNvSpPr/>
          <p:nvPr/>
        </p:nvSpPr>
        <p:spPr>
          <a:xfrm>
            <a:off x="8165793" y="5648681"/>
            <a:ext cx="1288344" cy="497835"/>
          </a:xfrm>
          <a:prstGeom prst="rect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精炼后文本</a:t>
            </a:r>
          </a:p>
        </p:txBody>
      </p:sp>
      <p:sp>
        <p:nvSpPr>
          <p:cNvPr id="27" name="箭头: 右 26">
            <a:extLst>
              <a:ext uri="{FF2B5EF4-FFF2-40B4-BE49-F238E27FC236}">
                <a16:creationId xmlns:a16="http://schemas.microsoft.com/office/drawing/2014/main" id="{A310674D-1863-DFC6-82EB-E555DB1C6717}"/>
              </a:ext>
            </a:extLst>
          </p:cNvPr>
          <p:cNvSpPr/>
          <p:nvPr/>
        </p:nvSpPr>
        <p:spPr>
          <a:xfrm rot="20962280">
            <a:off x="9539404" y="5710692"/>
            <a:ext cx="418852" cy="20223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流程图: 手动操作 28">
            <a:extLst>
              <a:ext uri="{FF2B5EF4-FFF2-40B4-BE49-F238E27FC236}">
                <a16:creationId xmlns:a16="http://schemas.microsoft.com/office/drawing/2014/main" id="{E0B0255F-E3A5-A529-A40B-E45883F9E1E7}"/>
              </a:ext>
            </a:extLst>
          </p:cNvPr>
          <p:cNvSpPr/>
          <p:nvPr/>
        </p:nvSpPr>
        <p:spPr>
          <a:xfrm>
            <a:off x="9872007" y="4670666"/>
            <a:ext cx="1460123" cy="1392637"/>
          </a:xfrm>
          <a:prstGeom prst="flowChartManualOperation">
            <a:avLst/>
          </a:prstGeom>
          <a:ln w="28575"/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751FDAD5-A12E-81C1-2F48-A838CF02B49A}"/>
              </a:ext>
            </a:extLst>
          </p:cNvPr>
          <p:cNvSpPr txBox="1"/>
          <p:nvPr/>
        </p:nvSpPr>
        <p:spPr>
          <a:xfrm>
            <a:off x="9973313" y="4910646"/>
            <a:ext cx="12628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包含描述性语言的影像数据集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1A87AE01-E7C3-CC9D-4A05-73D029B6E40E}"/>
              </a:ext>
            </a:extLst>
          </p:cNvPr>
          <p:cNvSpPr txBox="1"/>
          <p:nvPr/>
        </p:nvSpPr>
        <p:spPr>
          <a:xfrm>
            <a:off x="-233680" y="1563442"/>
            <a:ext cx="7521075" cy="1711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en-US" altLang="zh-CN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CogVLM</a:t>
            </a:r>
            <a:r>
              <a:rPr lang="zh-CN" altLang="en-US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</a:t>
            </a:r>
            <a:endParaRPr lang="en-US" altLang="zh-CN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18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CogVLM (Cognitive Visual Language Model) </a:t>
            </a:r>
            <a:r>
              <a:rPr lang="zh-CN" altLang="en-US" sz="18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是一个融合视觉和语言信息的多模态模型。</a:t>
            </a:r>
            <a:endParaRPr lang="en-US" altLang="zh-CN" sz="18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8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具有性能强，支持高分辨率图像，支持</a:t>
            </a:r>
            <a:r>
              <a:rPr lang="en-US" altLang="zh-CN" sz="18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8K</a:t>
            </a:r>
            <a:r>
              <a:rPr lang="zh-CN" altLang="en-US" sz="18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文本长度的优势</a:t>
            </a:r>
            <a:r>
              <a:rPr lang="zh-CN" altLang="en-US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。</a:t>
            </a:r>
            <a:endParaRPr lang="zh-CN" altLang="en-US" dirty="0"/>
          </a:p>
        </p:txBody>
      </p:sp>
      <p:pic>
        <p:nvPicPr>
          <p:cNvPr id="33" name="图片 32">
            <a:extLst>
              <a:ext uri="{FF2B5EF4-FFF2-40B4-BE49-F238E27FC236}">
                <a16:creationId xmlns:a16="http://schemas.microsoft.com/office/drawing/2014/main" id="{FEB9C500-BA54-7B82-41E8-FAE669E0C6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31735" y="2244688"/>
            <a:ext cx="1076894" cy="417932"/>
          </a:xfrm>
          <a:prstGeom prst="rect">
            <a:avLst/>
          </a:prstGeom>
        </p:spPr>
      </p:pic>
      <p:sp>
        <p:nvSpPr>
          <p:cNvPr id="34" name="文本框 33">
            <a:extLst>
              <a:ext uri="{FF2B5EF4-FFF2-40B4-BE49-F238E27FC236}">
                <a16:creationId xmlns:a16="http://schemas.microsoft.com/office/drawing/2014/main" id="{BE784430-32A7-8EBE-C348-378F73BC31BF}"/>
              </a:ext>
            </a:extLst>
          </p:cNvPr>
          <p:cNvSpPr txBox="1"/>
          <p:nvPr/>
        </p:nvSpPr>
        <p:spPr>
          <a:xfrm>
            <a:off x="497840" y="3263353"/>
            <a:ext cx="569595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accent1">
                    <a:lumMod val="50000"/>
                  </a:schemeClr>
                </a:solidFill>
              </a:rPr>
              <a:t>Model Size: 19B</a:t>
            </a:r>
          </a:p>
          <a:p>
            <a:r>
              <a:rPr lang="en-US" altLang="zh-CN" sz="1400" dirty="0">
                <a:solidFill>
                  <a:schemeClr val="accent1">
                    <a:lumMod val="50000"/>
                  </a:schemeClr>
                </a:solidFill>
              </a:rPr>
              <a:t>Memory Required: ~43GB (nearly 2 NVIDIA 3090 24G GPUs)</a:t>
            </a:r>
          </a:p>
          <a:p>
            <a:r>
              <a:rPr lang="en-US" altLang="zh-CN" sz="1400" dirty="0">
                <a:solidFill>
                  <a:schemeClr val="accent1">
                    <a:lumMod val="50000"/>
                  </a:schemeClr>
                </a:solidFill>
              </a:rPr>
              <a:t>Inference Time: ~25s/image</a:t>
            </a:r>
          </a:p>
          <a:p>
            <a:r>
              <a:rPr lang="en-US" altLang="zh-CN" sz="1400" dirty="0">
                <a:solidFill>
                  <a:schemeClr val="accent1">
                    <a:lumMod val="50000"/>
                  </a:schemeClr>
                </a:solidFill>
              </a:rPr>
              <a:t>Total Time: ~7 days (as </a:t>
            </a:r>
            <a:r>
              <a:rPr lang="en-US" altLang="zh-CN" sz="1400" dirty="0" err="1">
                <a:solidFill>
                  <a:schemeClr val="accent1">
                    <a:lumMod val="50000"/>
                  </a:schemeClr>
                </a:solidFill>
              </a:rPr>
              <a:t>xBD</a:t>
            </a:r>
            <a:r>
              <a:rPr lang="en-US" altLang="zh-CN" sz="1400" dirty="0">
                <a:solidFill>
                  <a:schemeClr val="accent1">
                    <a:lumMod val="50000"/>
                  </a:schemeClr>
                </a:solidFill>
              </a:rPr>
              <a:t> contains ~22,000 images)</a:t>
            </a:r>
          </a:p>
          <a:p>
            <a:r>
              <a:rPr lang="en-US" altLang="zh-CN" sz="1400" dirty="0">
                <a:solidFill>
                  <a:schemeClr val="accent1">
                    <a:lumMod val="50000"/>
                  </a:schemeClr>
                </a:solidFill>
              </a:rPr>
              <a:t>Function: image captioning (~200 words)</a:t>
            </a:r>
            <a:endParaRPr lang="zh-CN" altLang="en-US" sz="14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5A73ED70-53C7-EEF7-D3F3-D5B3A7F50758}"/>
              </a:ext>
            </a:extLst>
          </p:cNvPr>
          <p:cNvSpPr txBox="1"/>
          <p:nvPr/>
        </p:nvSpPr>
        <p:spPr>
          <a:xfrm>
            <a:off x="-211497" y="4480904"/>
            <a:ext cx="7521075" cy="1294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en-US" altLang="zh-CN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T5</a:t>
            </a:r>
            <a:r>
              <a:rPr lang="zh-CN" altLang="en-US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</a:t>
            </a:r>
            <a:endParaRPr lang="en-US" altLang="zh-CN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18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T5</a:t>
            </a:r>
            <a:r>
              <a:rPr lang="zh-CN" altLang="en-US" sz="18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模型是一种多功能的自然语言处理模型，具有规模较小、生成能力较强的优势。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78861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4" grpId="0"/>
      <p:bldP spid="35" grpId="0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5331</TotalTime>
  <Words>2009</Words>
  <Application>Microsoft Office PowerPoint</Application>
  <PresentationFormat>宽屏</PresentationFormat>
  <Paragraphs>201</Paragraphs>
  <Slides>17</Slides>
  <Notes>17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7" baseType="lpstr">
      <vt:lpstr>-apple-system</vt:lpstr>
      <vt:lpstr>等线</vt:lpstr>
      <vt:lpstr>华文行楷</vt:lpstr>
      <vt:lpstr>思源黑体 CN Regular</vt:lpstr>
      <vt:lpstr>微软雅黑</vt:lpstr>
      <vt:lpstr>Arial</vt:lpstr>
      <vt:lpstr>Calibri</vt:lpstr>
      <vt:lpstr>Times New Roman</vt:lpstr>
      <vt:lpstr>Wingdings</vt:lpstr>
      <vt:lpstr>Office 主题</vt:lpstr>
      <vt:lpstr>浙江大学地球科学学院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浙江大学地球科学学院</dc:title>
  <dc:creator>Zera</dc:creator>
  <cp:lastModifiedBy>选凯 仇</cp:lastModifiedBy>
  <cp:revision>244</cp:revision>
  <dcterms:created xsi:type="dcterms:W3CDTF">2023-03-26T07:03:03Z</dcterms:created>
  <dcterms:modified xsi:type="dcterms:W3CDTF">2024-07-19T06:45:45Z</dcterms:modified>
</cp:coreProperties>
</file>